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99" r:id="rId3"/>
    <p:sldId id="307" r:id="rId4"/>
    <p:sldId id="258" r:id="rId5"/>
    <p:sldId id="305" r:id="rId6"/>
    <p:sldId id="259" r:id="rId7"/>
    <p:sldId id="260" r:id="rId8"/>
    <p:sldId id="308" r:id="rId9"/>
    <p:sldId id="273" r:id="rId10"/>
    <p:sldId id="263" r:id="rId11"/>
    <p:sldId id="262" r:id="rId12"/>
    <p:sldId id="264" r:id="rId13"/>
    <p:sldId id="309" r:id="rId14"/>
    <p:sldId id="268" r:id="rId15"/>
    <p:sldId id="306" r:id="rId16"/>
    <p:sldId id="267" r:id="rId17"/>
    <p:sldId id="266" r:id="rId18"/>
    <p:sldId id="30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067BE-E4B6-4531-A6E8-9A348FB103FF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2FDB-E3DE-47E0-BC31-3105E5C4D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46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2FDB-E3DE-47E0-BC31-3105E5C4D9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1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D078-3C6F-4E14-819B-6A0F2662DFEF}" type="slidenum">
              <a:rPr lang="zh-CN" altLang="en-US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0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D078-3C6F-4E14-819B-6A0F2662DFEF}" type="slidenum">
              <a:rPr lang="zh-CN" altLang="en-US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8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15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5954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654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469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96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733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b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b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2797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382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3983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82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198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03948-D416-49AA-81A6-9D281A1AE0FF}" type="datetimeFigureOut">
              <a:rPr lang="zh-CN" altLang="en-US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4391E-76C9-40C9-B421-3F9EB660625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7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50" r:id="rId10"/>
    <p:sldLayoutId id="214748365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fi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1274A2E-0A17-C4F3-2515-0A996F767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9" name="Rectangle 22"/>
          <p:cNvSpPr/>
          <p:nvPr/>
        </p:nvSpPr>
        <p:spPr>
          <a:xfrm>
            <a:off x="828676" y="1732024"/>
            <a:ext cx="5804593" cy="1499191"/>
          </a:xfrm>
          <a:prstGeom prst="rect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endParaRPr/>
          </a:p>
        </p:txBody>
      </p:sp>
      <p:sp>
        <p:nvSpPr>
          <p:cNvPr id="10" name="文本框 27"/>
          <p:cNvSpPr txBox="1"/>
          <p:nvPr/>
        </p:nvSpPr>
        <p:spPr>
          <a:xfrm>
            <a:off x="1000125" y="1853184"/>
            <a:ext cx="5486399" cy="1267968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ctr" defTabSz="914354">
              <a:buNone/>
            </a:pPr>
            <a:r>
              <a:rPr lang="zh-CN" altLang="en-US" sz="4000" b="1" cap="all" spc="300" dirty="0">
                <a:solidFill>
                  <a:srgbClr val="FFFFFF"/>
                </a:solidFill>
                <a:latin typeface="思源黑体 CN Normal"/>
                <a:ea typeface="Microsoft YaHei"/>
                <a:cs typeface="+mn-ea"/>
                <a:sym typeface="+mn-lt"/>
              </a:rPr>
              <a:t>金饭网招聘网站</a:t>
            </a:r>
            <a:r>
              <a:rPr lang="en-US" altLang="zh-CN" sz="4000" b="1" cap="all" spc="300" dirty="0" err="1">
                <a:solidFill>
                  <a:srgbClr val="FFFFFF"/>
                </a:solidFill>
                <a:latin typeface="思源黑体 CN Normal"/>
                <a:ea typeface="Microsoft YaHei"/>
                <a:cs typeface="+mn-ea"/>
                <a:sym typeface="+mn-lt"/>
              </a:rPr>
              <a:t>的设计与实现</a:t>
            </a:r>
            <a:endParaRPr lang="en-US" altLang="zh-CN" sz="4000" b="1" cap="all" spc="300" dirty="0">
              <a:solidFill>
                <a:srgbClr val="FFFFFF"/>
              </a:solidFill>
              <a:latin typeface="思源黑体 CN Normal"/>
              <a:ea typeface="Microsoft YaHei"/>
              <a:cs typeface="+mn-ea"/>
              <a:sym typeface="+mn-lt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848994" y="3318934"/>
            <a:ext cx="4370705" cy="2510365"/>
          </a:xfrm>
          <a:prstGeom prst="rect">
            <a:avLst/>
          </a:prstGeom>
          <a:noFill/>
        </p:spPr>
        <p:txBody>
          <a:bodyPr wrap="square" lIns="91424" tIns="45712" rIns="91424" bIns="45712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思源黑体 CN Normal" panose="020B0400000000000000" pitchFamily="34" charset="-122"/>
              </a:rPr>
              <a:t>Golden Bowl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思源黑体 CN Normal" panose="020B0400000000000000" pitchFamily="34" charset="-122"/>
                <a:sym typeface="+mn-lt"/>
              </a:rPr>
              <a:t>汇报人：谢凯冲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思源黑体 CN Normal" panose="020B0400000000000000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24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/>
      <p:bldP spid="11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4"/>
          <p:cNvSpPr txBox="1">
            <a:spLocks noChangeArrowheads="1"/>
          </p:cNvSpPr>
          <p:nvPr/>
        </p:nvSpPr>
        <p:spPr>
          <a:xfrm>
            <a:off x="1057191" y="772359"/>
            <a:ext cx="9281361" cy="83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用户管理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注册、登录、注销账号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燕尾形 16"/>
          <p:cNvSpPr/>
          <p:nvPr/>
        </p:nvSpPr>
        <p:spPr>
          <a:xfrm>
            <a:off x="419405" y="981049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>
          <a:xfrm>
            <a:off x="1057191" y="1622548"/>
            <a:ext cx="9281361" cy="83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职位管理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添加、修改、删除、查看、筛选、搜索职位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燕尾形 16"/>
          <p:cNvSpPr/>
          <p:nvPr/>
        </p:nvSpPr>
        <p:spPr>
          <a:xfrm>
            <a:off x="419405" y="1818842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28" name="文本框 4"/>
          <p:cNvSpPr txBox="1">
            <a:spLocks noChangeArrowheads="1"/>
          </p:cNvSpPr>
          <p:nvPr/>
        </p:nvSpPr>
        <p:spPr>
          <a:xfrm>
            <a:off x="1057191" y="2490898"/>
            <a:ext cx="9281361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公司管理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添加、删除、查看公司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燕尾形 16"/>
          <p:cNvSpPr/>
          <p:nvPr/>
        </p:nvSpPr>
        <p:spPr>
          <a:xfrm>
            <a:off x="419405" y="2676505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0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31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32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2.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功能设计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sp>
        <p:nvSpPr>
          <p:cNvPr id="5" name="燕尾形 16">
            <a:extLst>
              <a:ext uri="{FF2B5EF4-FFF2-40B4-BE49-F238E27FC236}">
                <a16:creationId xmlns:a16="http://schemas.microsoft.com/office/drawing/2014/main" id="{6545F690-345D-5453-AD32-E77A7869B0C7}"/>
              </a:ext>
            </a:extLst>
          </p:cNvPr>
          <p:cNvSpPr/>
          <p:nvPr/>
        </p:nvSpPr>
        <p:spPr>
          <a:xfrm>
            <a:off x="424279" y="3534168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6" name="燕尾形 16">
            <a:extLst>
              <a:ext uri="{FF2B5EF4-FFF2-40B4-BE49-F238E27FC236}">
                <a16:creationId xmlns:a16="http://schemas.microsoft.com/office/drawing/2014/main" id="{B5E1D5F1-912E-8B3D-9D06-3F9EF25F35AA}"/>
              </a:ext>
            </a:extLst>
          </p:cNvPr>
          <p:cNvSpPr/>
          <p:nvPr/>
        </p:nvSpPr>
        <p:spPr>
          <a:xfrm>
            <a:off x="424279" y="4371961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燕尾形 16">
            <a:extLst>
              <a:ext uri="{FF2B5EF4-FFF2-40B4-BE49-F238E27FC236}">
                <a16:creationId xmlns:a16="http://schemas.microsoft.com/office/drawing/2014/main" id="{6F8F21EE-119E-ADF7-67D2-9E9D9FE69A55}"/>
              </a:ext>
            </a:extLst>
          </p:cNvPr>
          <p:cNvSpPr/>
          <p:nvPr/>
        </p:nvSpPr>
        <p:spPr>
          <a:xfrm>
            <a:off x="424279" y="5229624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sp>
        <p:nvSpPr>
          <p:cNvPr id="8" name="燕尾形 16">
            <a:extLst>
              <a:ext uri="{FF2B5EF4-FFF2-40B4-BE49-F238E27FC236}">
                <a16:creationId xmlns:a16="http://schemas.microsoft.com/office/drawing/2014/main" id="{4440FB02-AAF0-C617-FAD8-A9C141B2415A}"/>
              </a:ext>
            </a:extLst>
          </p:cNvPr>
          <p:cNvSpPr/>
          <p:nvPr/>
        </p:nvSpPr>
        <p:spPr>
          <a:xfrm>
            <a:off x="419405" y="6087287"/>
            <a:ext cx="344487" cy="420414"/>
          </a:xfrm>
          <a:prstGeom prst="chevron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269E74-65BD-35ED-982C-FED3457E77FF}"/>
              </a:ext>
            </a:extLst>
          </p:cNvPr>
          <p:cNvSpPr txBox="1"/>
          <p:nvPr/>
        </p:nvSpPr>
        <p:spPr>
          <a:xfrm>
            <a:off x="1057191" y="3304831"/>
            <a:ext cx="6094428" cy="83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分类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管理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添加、删除分类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0C312A-B145-C5DC-278D-20AA98045606}"/>
              </a:ext>
            </a:extLst>
          </p:cNvPr>
          <p:cNvSpPr txBox="1"/>
          <p:nvPr/>
        </p:nvSpPr>
        <p:spPr>
          <a:xfrm>
            <a:off x="1057191" y="4142624"/>
            <a:ext cx="6094428" cy="83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广告管理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添加、修改、删除广告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AC03A2-76A7-A6B6-18F2-BC281E2D8F65}"/>
              </a:ext>
            </a:extLst>
          </p:cNvPr>
          <p:cNvSpPr txBox="1"/>
          <p:nvPr/>
        </p:nvSpPr>
        <p:spPr>
          <a:xfrm>
            <a:off x="1057191" y="4980417"/>
            <a:ext cx="6094428" cy="83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简历管理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添加、修改、删除、查看简历和投简历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93F051-ADAF-4B44-9B51-3C2B73C899C4}"/>
              </a:ext>
            </a:extLst>
          </p:cNvPr>
          <p:cNvSpPr txBox="1"/>
          <p:nvPr/>
        </p:nvSpPr>
        <p:spPr>
          <a:xfrm>
            <a:off x="1057191" y="5857754"/>
            <a:ext cx="6094428" cy="83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  <a:sym typeface="+mn-lt"/>
              </a:rPr>
              <a:t>投历管理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查看、删除投历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C252DD3-718E-9F25-E440-102054EF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5" y="2886711"/>
            <a:ext cx="7331384" cy="383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177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 animBg="1"/>
      <p:bldP spid="28" grpId="0"/>
      <p:bldP spid="29" grpId="0" animBg="1"/>
      <p:bldP spid="5" grpId="0" animBg="1"/>
      <p:bldP spid="6" grpId="0" animBg="1"/>
      <p:bldP spid="7" grpId="0" animBg="1"/>
      <p:bldP spid="8" grpId="0" animBg="1"/>
      <p:bldP spid="10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箭头3"/>
          <p:cNvSpPr/>
          <p:nvPr/>
        </p:nvSpPr>
        <p:spPr>
          <a:xfrm flipV="1">
            <a:off x="946750" y="3675445"/>
            <a:ext cx="1092876" cy="152070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16" tIns="41407" rIns="82816" bIns="4140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箭头1"/>
          <p:cNvSpPr/>
          <p:nvPr/>
        </p:nvSpPr>
        <p:spPr>
          <a:xfrm>
            <a:off x="939723" y="2014234"/>
            <a:ext cx="1092876" cy="176158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16" tIns="41407" rIns="82816" bIns="41407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标题1"/>
          <p:cNvSpPr>
            <a:spLocks noChangeArrowheads="1"/>
          </p:cNvSpPr>
          <p:nvPr/>
        </p:nvSpPr>
        <p:spPr>
          <a:xfrm>
            <a:off x="2165875" y="1619376"/>
            <a:ext cx="1242444" cy="1202113"/>
          </a:xfrm>
          <a:prstGeom prst="roundRect">
            <a:avLst>
              <a:gd name="adj" fmla="val 11921"/>
            </a:avLst>
          </a:prstGeom>
          <a:solidFill>
            <a:srgbClr val="D14E5B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16" tIns="41407" rIns="82816" bIns="4140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dirty="0">
                <a:solidFill>
                  <a:schemeClr val="bg1"/>
                </a:solidFill>
                <a:latin typeface="思源黑体 CN Normal"/>
                <a:ea typeface="微软雅黑" pitchFamily="34" charset="-122"/>
              </a:rPr>
              <a:t>普通用户</a:t>
            </a:r>
            <a:endParaRPr lang="en-US" altLang="zh-CN" sz="1900" dirty="0">
              <a:solidFill>
                <a:schemeClr val="bg1"/>
              </a:solidFill>
              <a:latin typeface="思源黑体 CN Normal"/>
              <a:ea typeface="微软雅黑" pitchFamily="34" charset="-122"/>
            </a:endParaRPr>
          </a:p>
        </p:txBody>
      </p:sp>
      <p:sp>
        <p:nvSpPr>
          <p:cNvPr id="30" name="标题2"/>
          <p:cNvSpPr>
            <a:spLocks noChangeArrowheads="1"/>
          </p:cNvSpPr>
          <p:nvPr/>
        </p:nvSpPr>
        <p:spPr>
          <a:xfrm>
            <a:off x="2165874" y="4529725"/>
            <a:ext cx="1242445" cy="1192036"/>
          </a:xfrm>
          <a:prstGeom prst="roundRect">
            <a:avLst>
              <a:gd name="adj" fmla="val 11921"/>
            </a:avLst>
          </a:prstGeom>
          <a:solidFill>
            <a:srgbClr val="1F4C6B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16" tIns="41407" rIns="82816" bIns="4140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dirty="0">
                <a:solidFill>
                  <a:schemeClr val="bg1"/>
                </a:solidFill>
                <a:latin typeface="思源黑体 CN Normal"/>
                <a:ea typeface="微软雅黑" pitchFamily="34" charset="-122"/>
              </a:rPr>
              <a:t>管理员</a:t>
            </a:r>
            <a:endParaRPr lang="en-US" altLang="zh-CN" sz="1900" dirty="0">
              <a:solidFill>
                <a:schemeClr val="bg1"/>
              </a:solidFill>
              <a:latin typeface="思源黑体 CN Normal"/>
              <a:ea typeface="微软雅黑" pitchFamily="34" charset="-122"/>
            </a:endParaRPr>
          </a:p>
        </p:txBody>
      </p:sp>
      <p:sp>
        <p:nvSpPr>
          <p:cNvPr id="33" name="Oval 19"/>
          <p:cNvSpPr>
            <a:spLocks noChangeArrowheads="1"/>
          </p:cNvSpPr>
          <p:nvPr/>
        </p:nvSpPr>
        <p:spPr>
          <a:xfrm>
            <a:off x="191989" y="2983144"/>
            <a:ext cx="1382389" cy="1384297"/>
          </a:xfrm>
          <a:prstGeom prst="ellipse">
            <a:avLst/>
          </a:prstGeom>
          <a:solidFill>
            <a:srgbClr val="D14E5B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16" tIns="41407" rIns="82816" bIns="41407" anchor="ctr">
            <a:normAutofit lnSpcReduction="10000"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思源黑体 CN Normal"/>
                <a:ea typeface="微软雅黑" panose="020B0503020204020204" pitchFamily="34" charset="-122"/>
              </a:rPr>
              <a:t>金饭网访问方式</a:t>
            </a:r>
            <a:endParaRPr lang="en-US" altLang="zh-CN" b="1" kern="0" dirty="0">
              <a:solidFill>
                <a:schemeClr val="bg1"/>
              </a:solidFill>
              <a:latin typeface="思源黑体 CN Normal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35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36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3.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流程设计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BC591ECC-933A-AAAE-E074-B279B0F4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5" y="910072"/>
            <a:ext cx="7205633" cy="519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9FD38C-8FE6-DAE5-A24A-DBA1ABEC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29" y="795150"/>
            <a:ext cx="6011127" cy="576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299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2" animBg="1"/>
      <p:bldP spid="28" grpId="4" animBg="1"/>
      <p:bldP spid="30" grpId="6" animBg="1"/>
      <p:bldP spid="33" grpId="9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51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52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4.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数据库设计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81B1DD-343B-0CAC-1E22-DC077A566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5" y="933493"/>
            <a:ext cx="5130505" cy="382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681C2CBE-C8A1-BCF6-77B9-A824D14A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5" y="5458710"/>
            <a:ext cx="4756405" cy="9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C295BB-73EE-8D90-B185-AFD56A6598E5}"/>
              </a:ext>
            </a:extLst>
          </p:cNvPr>
          <p:cNvSpPr/>
          <p:nvPr/>
        </p:nvSpPr>
        <p:spPr>
          <a:xfrm>
            <a:off x="5871286" y="1018095"/>
            <a:ext cx="5908474" cy="3388680"/>
          </a:xfrm>
          <a:prstGeom prst="rect">
            <a:avLst/>
          </a:prstGeom>
          <a:solidFill>
            <a:srgbClr val="F2F2F2">
              <a:alpha val="80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金饭网招聘网站根据业务需求和功能需求，设计出网站数据库，其中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MySQL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数据库为</a:t>
            </a:r>
            <a:r>
              <a:rPr lang="en-US" altLang="zh-CN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incruitment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数据库，而</a:t>
            </a:r>
            <a:r>
              <a:rPr lang="en-US" altLang="zh-CN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incruitment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数据库共有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7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个数据表，分别是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user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position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company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resume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resumebox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classify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advertise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。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Redis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数据库中包括一个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set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型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key-value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对，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key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为</a:t>
            </a:r>
            <a:r>
              <a:rPr lang="en-US" altLang="zh-CN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classifyModuleList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86F17-6EF9-1A36-5AED-8FD69B44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23" y="4435646"/>
            <a:ext cx="1905000" cy="190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D265D-C10F-306B-61E9-B94BDFE4C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36" y="443564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99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 prLst="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04589" y="2339627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4959613" y="2169536"/>
              <a:ext cx="2374829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金饭网设计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04588" y="3148664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4429517" y="3372537"/>
              <a:ext cx="3435020" cy="55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项目界面与功能展示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04588" y="3985295"/>
            <a:ext cx="2994090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4782914" y="4517866"/>
              <a:ext cx="2728227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项目编写与部署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48208" y="2339627"/>
            <a:ext cx="557320" cy="557320"/>
            <a:chOff x="3275881" y="2102111"/>
            <a:chExt cx="767916" cy="767916"/>
          </a:xfrm>
          <a:solidFill>
            <a:srgbClr val="D14E5B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20579" y="2198806"/>
              <a:ext cx="678524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48208" y="3148664"/>
            <a:ext cx="557320" cy="558623"/>
            <a:chOff x="3275881" y="3239091"/>
            <a:chExt cx="767916" cy="769711"/>
          </a:xfrm>
          <a:solidFill>
            <a:srgbClr val="D14E5B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425493" y="3338210"/>
              <a:ext cx="468693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8208" y="3985295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425493" y="4475459"/>
              <a:ext cx="468693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06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98"/>
          <p:cNvSpPr/>
          <p:nvPr/>
        </p:nvSpPr>
        <p:spPr>
          <a:xfrm flipH="1">
            <a:off x="10531086" y="3907712"/>
            <a:ext cx="72100" cy="73353"/>
          </a:xfrm>
          <a:custGeom>
            <a:avLst/>
            <a:gdLst>
              <a:gd name="T0" fmla="*/ 5 w 32"/>
              <a:gd name="T1" fmla="*/ 0 h 32"/>
              <a:gd name="T2" fmla="*/ 0 w 32"/>
              <a:gd name="T3" fmla="*/ 6 h 32"/>
              <a:gd name="T4" fmla="*/ 24 w 32"/>
              <a:gd name="T5" fmla="*/ 31 h 32"/>
              <a:gd name="T6" fmla="*/ 53 w 32"/>
              <a:gd name="T7" fmla="*/ 59 h 32"/>
              <a:gd name="T8" fmla="*/ 58 w 32"/>
              <a:gd name="T9" fmla="*/ 53 h 32"/>
              <a:gd name="T10" fmla="*/ 5 w 32"/>
              <a:gd name="T11" fmla="*/ 0 h 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/>
          </a:p>
        </p:txBody>
      </p:sp>
      <p:sp>
        <p:nvSpPr>
          <p:cNvPr id="172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73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74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1.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项目界面与功能展示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4CE09-CB80-2DCD-ACED-A0BDE5F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8" y="933493"/>
            <a:ext cx="4937370" cy="2648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12820-DD47-119A-FB11-93E8B79E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9" y="3907712"/>
            <a:ext cx="4937369" cy="26486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F57420-3B0D-387C-F2F1-773D695F0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192556" y="2090902"/>
            <a:ext cx="5100197" cy="3338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5505E7-D46B-B2FA-300B-33F181759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891" y="2450273"/>
            <a:ext cx="4453528" cy="26543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70D2F2-95F2-E78F-0ED2-70044ADAF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453" y="5255224"/>
            <a:ext cx="6224408" cy="13010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E8086-492C-16AE-520B-AE7F76F91701}"/>
              </a:ext>
            </a:extLst>
          </p:cNvPr>
          <p:cNvSpPr txBox="1"/>
          <p:nvPr/>
        </p:nvSpPr>
        <p:spPr>
          <a:xfrm>
            <a:off x="6192556" y="933493"/>
            <a:ext cx="5194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金饭网首页：</a:t>
            </a: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http://106.55.99.196/incruit/index</a:t>
            </a:r>
          </a:p>
          <a:p>
            <a:pPr algn="l"/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(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备案中：</a:t>
            </a:r>
            <a:r>
              <a:rPr lang="en-US" altLang="zh-CN" sz="1800" spc="300" dirty="0">
                <a:solidFill>
                  <a:schemeClr val="accent1">
                    <a:lumMod val="7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http://gdbowl.com/incruit/index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)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177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98"/>
          <p:cNvSpPr/>
          <p:nvPr/>
        </p:nvSpPr>
        <p:spPr>
          <a:xfrm flipH="1">
            <a:off x="10531086" y="3907712"/>
            <a:ext cx="72100" cy="73353"/>
          </a:xfrm>
          <a:custGeom>
            <a:avLst/>
            <a:gdLst>
              <a:gd name="T0" fmla="*/ 5 w 32"/>
              <a:gd name="T1" fmla="*/ 0 h 32"/>
              <a:gd name="T2" fmla="*/ 0 w 32"/>
              <a:gd name="T3" fmla="*/ 6 h 32"/>
              <a:gd name="T4" fmla="*/ 24 w 32"/>
              <a:gd name="T5" fmla="*/ 31 h 32"/>
              <a:gd name="T6" fmla="*/ 53 w 32"/>
              <a:gd name="T7" fmla="*/ 59 h 32"/>
              <a:gd name="T8" fmla="*/ 58 w 32"/>
              <a:gd name="T9" fmla="*/ 53 h 32"/>
              <a:gd name="T10" fmla="*/ 5 w 32"/>
              <a:gd name="T11" fmla="*/ 0 h 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/>
          </a:p>
        </p:txBody>
      </p:sp>
      <p:sp>
        <p:nvSpPr>
          <p:cNvPr id="172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73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74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1.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项目界面与功能展示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ED2B5B-3BA6-CDF7-6A82-B87738A6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8" y="3907712"/>
            <a:ext cx="2581394" cy="2761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E2B7A4-0206-044F-839E-AC24A51F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8" y="933493"/>
            <a:ext cx="4939646" cy="2649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C6A46A-F35C-80E7-7D79-8B6A92B3D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91" y="3722410"/>
            <a:ext cx="8383571" cy="2794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9B3D1C-6A9D-86E4-76C2-B8D506FAC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933" y="933493"/>
            <a:ext cx="6481688" cy="4713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18B99B-5AE9-C939-88B3-FAD7228C2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933" y="2140351"/>
            <a:ext cx="3362794" cy="9621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9CDF1E-AA56-6E04-DF4D-3297F801E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722" y="1745435"/>
            <a:ext cx="303889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995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1"/>
          <p:cNvSpPr txBox="1"/>
          <p:nvPr/>
        </p:nvSpPr>
        <p:spPr>
          <a:xfrm>
            <a:off x="573801" y="1150471"/>
            <a:ext cx="6311983" cy="502939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前端：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HTML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CSS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Vue3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Boostrap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后端：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PHP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ThinkPHP5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数据库：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MySQL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Redis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服务器：腾讯云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Ubuntu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服务器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Web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服务器</a:t>
            </a: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：</a:t>
            </a:r>
            <a:r>
              <a:rPr lang="en-US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Apache2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代码仓库：</a:t>
            </a:r>
            <a:r>
              <a:rPr lang="en-US" altLang="zh-CN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Github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endParaRPr lang="zh-CN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Github</a:t>
            </a:r>
            <a:r>
              <a:rPr lang="zh-CN" altLang="zh-CN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项目仓库：</a:t>
            </a:r>
            <a:r>
              <a:rPr lang="en-US" altLang="zh-CN" sz="1800" spc="300" dirty="0">
                <a:solidFill>
                  <a:srgbClr val="7030A0"/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https://github.com/XKCcCc/gdbowl-golden-bowl-incruitment-site-.git</a:t>
            </a:r>
          </a:p>
          <a:p>
            <a:pPr algn="l">
              <a:lnSpc>
                <a:spcPct val="150000"/>
              </a:lnSpc>
            </a:pPr>
            <a:endParaRPr lang="zh-CN" altLang="zh-CN" sz="1800" spc="300" dirty="0">
              <a:solidFill>
                <a:srgbClr val="7030A0"/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7" name="Shape 1135"/>
          <p:cNvSpPr/>
          <p:nvPr/>
        </p:nvSpPr>
        <p:spPr>
          <a:xfrm rot="10800000">
            <a:off x="7421878" y="2057026"/>
            <a:ext cx="3270250" cy="3268662"/>
          </a:xfrm>
          <a:custGeom>
            <a:avLst/>
            <a:gdLst>
              <a:gd name="T0" fmla="*/ 1634893 w 21600"/>
              <a:gd name="T1" fmla="*/ 1634212 h 21600"/>
              <a:gd name="T2" fmla="*/ 1634893 w 21600"/>
              <a:gd name="T3" fmla="*/ 1634212 h 21600"/>
              <a:gd name="T4" fmla="*/ 1634893 w 21600"/>
              <a:gd name="T5" fmla="*/ 1634212 h 21600"/>
              <a:gd name="T6" fmla="*/ 1634893 w 21600"/>
              <a:gd name="T7" fmla="*/ 1634212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w="25400">
            <a:solidFill>
              <a:srgbClr val="7C5053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Shape 1142"/>
          <p:cNvSpPr/>
          <p:nvPr/>
        </p:nvSpPr>
        <p:spPr>
          <a:xfrm rot="1790900">
            <a:off x="9090340" y="1834776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D14E5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Shape 1145"/>
          <p:cNvSpPr/>
          <p:nvPr/>
        </p:nvSpPr>
        <p:spPr>
          <a:xfrm rot="1790900">
            <a:off x="9828528" y="3087313"/>
            <a:ext cx="1381125" cy="1196975"/>
          </a:xfrm>
          <a:custGeom>
            <a:avLst/>
            <a:gdLst>
              <a:gd name="T0" fmla="*/ 690914 w 21600"/>
              <a:gd name="T1" fmla="*/ 598351 h 21600"/>
              <a:gd name="T2" fmla="*/ 690914 w 21600"/>
              <a:gd name="T3" fmla="*/ 598351 h 21600"/>
              <a:gd name="T4" fmla="*/ 690914 w 21600"/>
              <a:gd name="T5" fmla="*/ 598351 h 21600"/>
              <a:gd name="T6" fmla="*/ 690914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1F4C6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Shape 1148"/>
          <p:cNvSpPr/>
          <p:nvPr/>
        </p:nvSpPr>
        <p:spPr>
          <a:xfrm rot="1790900">
            <a:off x="9091928" y="4370013"/>
            <a:ext cx="1382712" cy="1196975"/>
          </a:xfrm>
          <a:custGeom>
            <a:avLst/>
            <a:gdLst>
              <a:gd name="T0" fmla="*/ 690914 w 21600"/>
              <a:gd name="T1" fmla="*/ 598343 h 21600"/>
              <a:gd name="T2" fmla="*/ 690914 w 21600"/>
              <a:gd name="T3" fmla="*/ 598343 h 21600"/>
              <a:gd name="T4" fmla="*/ 690914 w 21600"/>
              <a:gd name="T5" fmla="*/ 598343 h 21600"/>
              <a:gd name="T6" fmla="*/ 690914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D14E5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Shape 1151"/>
          <p:cNvSpPr/>
          <p:nvPr/>
        </p:nvSpPr>
        <p:spPr>
          <a:xfrm rot="1790900">
            <a:off x="7644128" y="4355726"/>
            <a:ext cx="1381125" cy="1196975"/>
          </a:xfrm>
          <a:custGeom>
            <a:avLst/>
            <a:gdLst>
              <a:gd name="T0" fmla="*/ 690910 w 21600"/>
              <a:gd name="T1" fmla="*/ 598348 h 21600"/>
              <a:gd name="T2" fmla="*/ 690910 w 21600"/>
              <a:gd name="T3" fmla="*/ 598348 h 21600"/>
              <a:gd name="T4" fmla="*/ 690910 w 21600"/>
              <a:gd name="T5" fmla="*/ 598348 h 21600"/>
              <a:gd name="T6" fmla="*/ 690910 w 21600"/>
              <a:gd name="T7" fmla="*/ 598348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1F4C6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Shape 1154"/>
          <p:cNvSpPr/>
          <p:nvPr/>
        </p:nvSpPr>
        <p:spPr>
          <a:xfrm rot="1790900">
            <a:off x="6901178" y="3112713"/>
            <a:ext cx="1381125" cy="1196975"/>
          </a:xfrm>
          <a:custGeom>
            <a:avLst/>
            <a:gdLst>
              <a:gd name="T0" fmla="*/ 690912 w 21600"/>
              <a:gd name="T1" fmla="*/ 598343 h 21600"/>
              <a:gd name="T2" fmla="*/ 690912 w 21600"/>
              <a:gd name="T3" fmla="*/ 598343 h 21600"/>
              <a:gd name="T4" fmla="*/ 690912 w 21600"/>
              <a:gd name="T5" fmla="*/ 598343 h 21600"/>
              <a:gd name="T6" fmla="*/ 690912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D14E5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Shape 1157"/>
          <p:cNvSpPr/>
          <p:nvPr/>
        </p:nvSpPr>
        <p:spPr>
          <a:xfrm rot="1790900">
            <a:off x="7636190" y="1830013"/>
            <a:ext cx="1382713" cy="1196975"/>
          </a:xfrm>
          <a:custGeom>
            <a:avLst/>
            <a:gdLst>
              <a:gd name="T0" fmla="*/ 690912 w 21600"/>
              <a:gd name="T1" fmla="*/ 598351 h 21600"/>
              <a:gd name="T2" fmla="*/ 690912 w 21600"/>
              <a:gd name="T3" fmla="*/ 598351 h 21600"/>
              <a:gd name="T4" fmla="*/ 690912 w 21600"/>
              <a:gd name="T5" fmla="*/ 598351 h 21600"/>
              <a:gd name="T6" fmla="*/ 690912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1F4C6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4" name="Text Placeholder 2"/>
          <p:cNvSpPr>
            <a:spLocks noGrp="1"/>
          </p:cNvSpPr>
          <p:nvPr/>
        </p:nvSpPr>
        <p:spPr>
          <a:xfrm>
            <a:off x="7734615" y="1763338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Text Placeholder 2"/>
          <p:cNvSpPr>
            <a:spLocks noGrp="1"/>
          </p:cNvSpPr>
          <p:nvPr/>
        </p:nvSpPr>
        <p:spPr>
          <a:xfrm>
            <a:off x="9190353" y="1776038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6" name="Text Placeholder 2"/>
          <p:cNvSpPr>
            <a:spLocks noGrp="1"/>
          </p:cNvSpPr>
          <p:nvPr/>
        </p:nvSpPr>
        <p:spPr>
          <a:xfrm>
            <a:off x="9923778" y="303175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7" name="Text Placeholder 2"/>
          <p:cNvSpPr>
            <a:spLocks noGrp="1"/>
          </p:cNvSpPr>
          <p:nvPr/>
        </p:nvSpPr>
        <p:spPr>
          <a:xfrm>
            <a:off x="9190353" y="431286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8" name="Text Placeholder 2"/>
          <p:cNvSpPr>
            <a:spLocks noGrp="1"/>
          </p:cNvSpPr>
          <p:nvPr/>
        </p:nvSpPr>
        <p:spPr>
          <a:xfrm>
            <a:off x="7737790" y="430651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9" name="Text Placeholder 2"/>
          <p:cNvSpPr>
            <a:spLocks noGrp="1"/>
          </p:cNvSpPr>
          <p:nvPr/>
        </p:nvSpPr>
        <p:spPr>
          <a:xfrm>
            <a:off x="6990078" y="305715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0" name="Shape 1139"/>
          <p:cNvSpPr/>
          <p:nvPr/>
        </p:nvSpPr>
        <p:spPr>
          <a:xfrm rot="1790900">
            <a:off x="8331515" y="3058738"/>
            <a:ext cx="1484313" cy="1285875"/>
          </a:xfrm>
          <a:custGeom>
            <a:avLst/>
            <a:gdLst>
              <a:gd name="T0" fmla="*/ 742249 w 21600"/>
              <a:gd name="T1" fmla="*/ 642811 h 21600"/>
              <a:gd name="T2" fmla="*/ 742249 w 21600"/>
              <a:gd name="T3" fmla="*/ 642811 h 21600"/>
              <a:gd name="T4" fmla="*/ 742249 w 21600"/>
              <a:gd name="T5" fmla="*/ 642811 h 21600"/>
              <a:gd name="T6" fmla="*/ 742249 w 21600"/>
              <a:gd name="T7" fmla="*/ 6428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1F4C6B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1" name="Text Placeholder 2"/>
          <p:cNvSpPr>
            <a:spLocks noGrp="1"/>
          </p:cNvSpPr>
          <p:nvPr/>
        </p:nvSpPr>
        <p:spPr>
          <a:xfrm>
            <a:off x="8442640" y="2965076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9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80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81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2.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项目编写与部署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40EF6-8427-54B9-0E39-23EB92EB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79" y="2204029"/>
            <a:ext cx="661083" cy="522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78BA99-5DC9-55E3-A966-20B17378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789" y="2186617"/>
            <a:ext cx="812463" cy="522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46F2CA-636E-BB84-2AB9-D1DD90C16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27" y="3513167"/>
            <a:ext cx="4572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26D74-1F30-AE6D-64DF-DD3C9754F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96" y="3465336"/>
            <a:ext cx="457200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C812EE-E844-91B3-2712-0C00CEBE4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09" y="3482600"/>
            <a:ext cx="457200" cy="45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BF93C9-1951-5CE3-CD72-04E2F988D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20" y="4774825"/>
            <a:ext cx="457200" cy="45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357BAB-77D3-A27D-E445-58795F592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20" y="472561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2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71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72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2.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项目编写与部署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2F836C-FFB4-7063-2D2B-D5EB5EE2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8" y="3859088"/>
            <a:ext cx="2143424" cy="26578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7772BA-B523-FA4B-5BE1-29D438B6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33" y="959906"/>
            <a:ext cx="4344006" cy="36390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CB33FD-B6EF-D2C6-CE9E-F26FC378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8" y="959906"/>
            <a:ext cx="2042337" cy="2469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5BC399-9A72-4C24-A4DC-0B138AD27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814" y="959906"/>
            <a:ext cx="3953427" cy="31151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FF7801-AB1C-74C6-511D-0EC8F1AC7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814" y="5954881"/>
            <a:ext cx="4972744" cy="5620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BD1213-4D87-211D-F422-44B82CC1C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0814" y="4369281"/>
            <a:ext cx="3718882" cy="12345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553910-4D50-F403-17CA-34A96CF52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133" y="5112983"/>
            <a:ext cx="3630906" cy="14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77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8"/>
          <p:cNvSpPr txBox="1">
            <a:spLocks noChangeArrowheads="1"/>
          </p:cNvSpPr>
          <p:nvPr/>
        </p:nvSpPr>
        <p:spPr>
          <a:xfrm>
            <a:off x="3045950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T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5" name="文本框 58"/>
          <p:cNvSpPr txBox="1">
            <a:spLocks noChangeArrowheads="1"/>
          </p:cNvSpPr>
          <p:nvPr/>
        </p:nvSpPr>
        <p:spPr>
          <a:xfrm>
            <a:off x="3868817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H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6" name="文本框 58"/>
          <p:cNvSpPr txBox="1">
            <a:spLocks noChangeArrowheads="1"/>
          </p:cNvSpPr>
          <p:nvPr/>
        </p:nvSpPr>
        <p:spPr>
          <a:xfrm>
            <a:off x="46916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A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7" name="文本框 58"/>
          <p:cNvSpPr txBox="1">
            <a:spLocks noChangeArrowheads="1"/>
          </p:cNvSpPr>
          <p:nvPr/>
        </p:nvSpPr>
        <p:spPr>
          <a:xfrm>
            <a:off x="5514551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 dirty="0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N</a:t>
            </a:r>
            <a:endParaRPr lang="zh-CN" altLang="en-US" sz="16600" b="1" dirty="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8" name="文本框 58"/>
          <p:cNvSpPr txBox="1">
            <a:spLocks noChangeArrowheads="1"/>
          </p:cNvSpPr>
          <p:nvPr/>
        </p:nvSpPr>
        <p:spPr>
          <a:xfrm>
            <a:off x="6337418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K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sp>
        <p:nvSpPr>
          <p:cNvPr id="9" name="文本框 58"/>
          <p:cNvSpPr txBox="1">
            <a:spLocks noChangeArrowheads="1"/>
          </p:cNvSpPr>
          <p:nvPr/>
        </p:nvSpPr>
        <p:spPr>
          <a:xfrm>
            <a:off x="7160284" y="1842704"/>
            <a:ext cx="142778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hangingPunct="1"/>
            <a:r>
              <a:rPr lang="en-US" altLang="zh-CN" sz="16600" b="1">
                <a:gradFill flip="none" rotWithShape="1">
                  <a:gsLst>
                    <a:gs pos="16000">
                      <a:schemeClr val="tx1">
                        <a:lumMod val="50000"/>
                        <a:lumOff val="50000"/>
                      </a:schemeClr>
                    </a:gs>
                    <a:gs pos="92000">
                      <a:schemeClr val="tx1">
                        <a:lumMod val="65000"/>
                        <a:lumOff val="35000"/>
                        <a:alpha val="0"/>
                      </a:schemeClr>
                    </a:gs>
                  </a:gsLst>
                  <a:lin ang="0" scaled="0"/>
                  <a:tileRect/>
                </a:gradFill>
                <a:latin typeface="思源黑体 CN Normal"/>
                <a:ea typeface="微软雅黑" pitchFamily="34" charset="-122"/>
              </a:rPr>
              <a:t>S</a:t>
            </a:r>
            <a:endParaRPr lang="zh-CN" altLang="en-US" sz="16600" b="1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9200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0" scaled="0"/>
                <a:tileRect/>
              </a:gradFill>
              <a:latin typeface="思源等宽 N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47745" y="4068835"/>
            <a:ext cx="4915202" cy="953378"/>
            <a:chOff x="3629025" y="3688851"/>
            <a:chExt cx="4915202" cy="9533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752849" y="4456681"/>
              <a:ext cx="16002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>
            <a:xfrm>
              <a:off x="6832672" y="4456681"/>
              <a:ext cx="16788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圆角矩形 24"/>
            <p:cNvSpPr/>
            <p:nvPr/>
          </p:nvSpPr>
          <p:spPr>
            <a:xfrm>
              <a:off x="4591050" y="4271133"/>
              <a:ext cx="3079408" cy="37109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等宽 N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3629025" y="3688851"/>
              <a:ext cx="4915202" cy="466725"/>
            </a:xfrm>
            <a:prstGeom prst="roundRect">
              <a:avLst>
                <a:gd name="adj" fmla="val 50000"/>
              </a:avLst>
            </a:prstGeom>
            <a:solidFill>
              <a:srgbClr val="D14E5B"/>
            </a:solidFill>
            <a:ln w="0" cap="flat">
              <a:noFill/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/>
            </a:p>
          </p:txBody>
        </p:sp>
        <p:sp>
          <p:nvSpPr>
            <p:cNvPr id="15" name="文本框 59"/>
            <p:cNvSpPr txBox="1">
              <a:spLocks noChangeArrowheads="1"/>
            </p:cNvSpPr>
            <p:nvPr/>
          </p:nvSpPr>
          <p:spPr>
            <a:xfrm>
              <a:off x="3867150" y="3752937"/>
              <a:ext cx="45373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1600" spc="600">
                  <a:solidFill>
                    <a:schemeClr val="bg1"/>
                  </a:solidFill>
                  <a:latin typeface="思源等宽 N"/>
                  <a:ea typeface="思源等宽 N" panose="020B0400000000000000" pitchFamily="34" charset="-122"/>
                </a:rPr>
                <a:t>感谢观看</a:t>
              </a:r>
            </a:p>
          </p:txBody>
        </p:sp>
      </p:grpSp>
      <p:sp>
        <p:nvSpPr>
          <p:cNvPr id="16" name="矩形 6"/>
          <p:cNvSpPr/>
          <p:nvPr userDrawn="1"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7" name="矩形 7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998CE6-58DA-A6D5-EA17-3B98EF9E390A}"/>
              </a:ext>
            </a:extLst>
          </p:cNvPr>
          <p:cNvSpPr txBox="1"/>
          <p:nvPr/>
        </p:nvSpPr>
        <p:spPr>
          <a:xfrm>
            <a:off x="211295" y="5391529"/>
            <a:ext cx="11676357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Github</a:t>
            </a:r>
            <a:r>
              <a:rPr lang="zh-CN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项目仓库：</a:t>
            </a:r>
            <a:r>
              <a:rPr lang="en-US" altLang="zh-CN" sz="1400" spc="300" dirty="0">
                <a:solidFill>
                  <a:srgbClr val="7030A0"/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https://github.com/XKCcCc/gdbowl-golden-bowl-incruitment-site-.git</a:t>
            </a:r>
          </a:p>
          <a:p>
            <a:pPr algn="l"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金饭网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版首页：</a:t>
            </a:r>
            <a:r>
              <a:rPr lang="en-US" altLang="zh-CN" sz="1400" spc="300" dirty="0">
                <a:solidFill>
                  <a:schemeClr val="accent1">
                    <a:lumMod val="7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http://106.55.99.196/incruit/index</a:t>
            </a:r>
          </a:p>
          <a:p>
            <a:pPr algn="l">
              <a:lnSpc>
                <a:spcPct val="150000"/>
              </a:lnSpc>
            </a:pP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(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备案中：</a:t>
            </a:r>
            <a:r>
              <a:rPr lang="en-US" altLang="zh-CN" sz="1400" spc="300" dirty="0">
                <a:solidFill>
                  <a:schemeClr val="accent1">
                    <a:lumMod val="7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http://gdbowl.com/incruit/index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042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 prLst="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  <p:bldP spid="6" grpId="2"/>
      <p:bldP spid="7" grpId="3"/>
      <p:bldP spid="8" grpId="4"/>
      <p:bldP spid="9" grpId="5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14016" y="2019113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4962926" y="2169536"/>
              <a:ext cx="2368203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金饭网介绍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14015" y="2828150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4959608" y="3307130"/>
              <a:ext cx="2374829" cy="636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金饭网设计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4016" y="3664781"/>
            <a:ext cx="2994091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4959606" y="4457729"/>
              <a:ext cx="2374831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金饭网实现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57635" y="2019113"/>
            <a:ext cx="557320" cy="557320"/>
            <a:chOff x="3275881" y="2102111"/>
            <a:chExt cx="767916" cy="767916"/>
          </a:xfrm>
          <a:solidFill>
            <a:srgbClr val="D14E5B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20576" y="2198806"/>
              <a:ext cx="67852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57635" y="2828150"/>
            <a:ext cx="557320" cy="558623"/>
            <a:chOff x="3275881" y="3239091"/>
            <a:chExt cx="767916" cy="769711"/>
          </a:xfrm>
          <a:solidFill>
            <a:srgbClr val="D14E5B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20578" y="3338210"/>
              <a:ext cx="678525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57635" y="3664781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20578" y="4475459"/>
              <a:ext cx="678524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435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14016" y="2019113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4962926" y="2169536"/>
              <a:ext cx="2368203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金饭网介绍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14015" y="2828150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5313006" y="3389251"/>
              <a:ext cx="1668035" cy="55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项目背景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4016" y="3664781"/>
            <a:ext cx="2994091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5313006" y="4511349"/>
              <a:ext cx="1668035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需求分析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57635" y="2019113"/>
            <a:ext cx="557320" cy="557320"/>
            <a:chOff x="3275881" y="2102111"/>
            <a:chExt cx="767916" cy="767916"/>
          </a:xfrm>
          <a:solidFill>
            <a:srgbClr val="D14E5B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20576" y="2198806"/>
              <a:ext cx="67852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57635" y="2828150"/>
            <a:ext cx="557320" cy="558623"/>
            <a:chOff x="3275881" y="3239091"/>
            <a:chExt cx="767916" cy="769711"/>
          </a:xfrm>
          <a:solidFill>
            <a:srgbClr val="D14E5B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425493" y="3338210"/>
              <a:ext cx="468693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57635" y="3664781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425493" y="4475459"/>
              <a:ext cx="468693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B168DD0-553D-E08D-A659-D2C5456DD2CB}"/>
              </a:ext>
            </a:extLst>
          </p:cNvPr>
          <p:cNvGrpSpPr/>
          <p:nvPr/>
        </p:nvGrpSpPr>
        <p:grpSpPr>
          <a:xfrm>
            <a:off x="4814015" y="4500109"/>
            <a:ext cx="2994091" cy="557320"/>
            <a:chOff x="4132262" y="4378854"/>
            <a:chExt cx="4125473" cy="767916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28F95274-B803-A6C8-029C-AB681629676C}"/>
                </a:ext>
              </a:extLst>
            </p:cNvPr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4" name="TextBox 54">
              <a:extLst>
                <a:ext uri="{FF2B5EF4-FFF2-40B4-BE49-F238E27FC236}">
                  <a16:creationId xmlns:a16="http://schemas.microsoft.com/office/drawing/2014/main" id="{5D881B73-B586-8BF2-597E-1A10BB80480F}"/>
                </a:ext>
              </a:extLst>
            </p:cNvPr>
            <p:cNvSpPr txBox="1"/>
            <p:nvPr/>
          </p:nvSpPr>
          <p:spPr>
            <a:xfrm>
              <a:off x="5313007" y="4517866"/>
              <a:ext cx="1668035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项目简介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8D368A-2909-C8B6-560C-6C1BD49756BD}"/>
              </a:ext>
            </a:extLst>
          </p:cNvPr>
          <p:cNvGrpSpPr/>
          <p:nvPr/>
        </p:nvGrpSpPr>
        <p:grpSpPr>
          <a:xfrm>
            <a:off x="3957634" y="4500109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F2E6E43E-5652-F926-9A22-046F9C787B90}"/>
                </a:ext>
              </a:extLst>
            </p:cNvPr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DC6A5FA-A57D-CDDD-7230-360537BAF04B}"/>
                </a:ext>
              </a:extLst>
            </p:cNvPr>
            <p:cNvSpPr txBox="1"/>
            <p:nvPr/>
          </p:nvSpPr>
          <p:spPr>
            <a:xfrm>
              <a:off x="3425493" y="4475459"/>
              <a:ext cx="468693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8952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0317" y="2270825"/>
            <a:ext cx="4511641" cy="352472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1533636" y="2756926"/>
            <a:ext cx="3859518" cy="3060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21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世纪是互联网的时代。特别的是，以互联网为依托的各式各样的产品如潮涌至。有如淘宝网、京东网为例的电商平台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有微信、微博为例的社交平台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；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有美团、货拉拉为例的生活服务平台。我们足不出户便可知天下之大事。人们的生活方式变得与互联网紧密相连。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024738" y="2011564"/>
            <a:ext cx="2877312" cy="566909"/>
          </a:xfrm>
          <a:prstGeom prst="roundRect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sp>
        <p:nvSpPr>
          <p:cNvPr id="35" name="矩形 34"/>
          <p:cNvSpPr/>
          <p:nvPr/>
        </p:nvSpPr>
        <p:spPr>
          <a:xfrm>
            <a:off x="2077014" y="2084851"/>
            <a:ext cx="274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Normal"/>
                <a:ea typeface="微软雅黑" pitchFamily="34" charset="-122"/>
              </a:rPr>
              <a:t>当今时代背景</a:t>
            </a:r>
            <a:endParaRPr lang="en-US" altLang="zh-CN" b="1" dirty="0">
              <a:solidFill>
                <a:schemeClr val="bg1"/>
              </a:solidFill>
              <a:latin typeface="思源黑体 CN Normal"/>
              <a:ea typeface="微软雅黑" pitchFamily="34" charset="-122"/>
            </a:endParaRPr>
          </a:p>
        </p:txBody>
      </p:sp>
      <p:sp>
        <p:nvSpPr>
          <p:cNvPr id="41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42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43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1.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项目背景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8F9A21-D6AE-B9F6-6922-048F65B1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4" y="2265393"/>
            <a:ext cx="4439198" cy="3524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6362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 prLst="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 prLst="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/>
      <p:bldP spid="3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0317" y="2270825"/>
            <a:ext cx="4511641" cy="352472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33" name="矩形 32"/>
          <p:cNvSpPr/>
          <p:nvPr/>
        </p:nvSpPr>
        <p:spPr>
          <a:xfrm>
            <a:off x="1533636" y="2756926"/>
            <a:ext cx="3859518" cy="2395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2021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届毕业生中，去单位就业的占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56.9%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2022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届是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50.4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％。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2021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届高校毕业生中，自由职业者占比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15.8%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2022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变成了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18.6%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。去单位的少了，自由职业的多了，说明就业情况比去年还要差。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024738" y="2011564"/>
            <a:ext cx="2877312" cy="566909"/>
          </a:xfrm>
          <a:prstGeom prst="roundRect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dirty="0"/>
          </a:p>
        </p:txBody>
      </p:sp>
      <p:sp>
        <p:nvSpPr>
          <p:cNvPr id="35" name="矩形 34"/>
          <p:cNvSpPr/>
          <p:nvPr/>
        </p:nvSpPr>
        <p:spPr>
          <a:xfrm>
            <a:off x="2077014" y="2084851"/>
            <a:ext cx="274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Normal"/>
                <a:ea typeface="微软雅黑" pitchFamily="34" charset="-122"/>
              </a:rPr>
              <a:t>2022</a:t>
            </a:r>
            <a:r>
              <a:rPr lang="zh-CN" altLang="en-US" b="1" dirty="0">
                <a:solidFill>
                  <a:schemeClr val="bg1"/>
                </a:solidFill>
                <a:latin typeface="思源黑体 CN Normal"/>
                <a:ea typeface="微软雅黑" pitchFamily="34" charset="-122"/>
              </a:rPr>
              <a:t>届高校毕业生去向</a:t>
            </a:r>
            <a:endParaRPr lang="en-US" altLang="zh-CN" b="1" dirty="0">
              <a:solidFill>
                <a:schemeClr val="bg1"/>
              </a:solidFill>
              <a:latin typeface="思源黑体 CN Normal"/>
              <a:ea typeface="微软雅黑" pitchFamily="34" charset="-122"/>
            </a:endParaRPr>
          </a:p>
        </p:txBody>
      </p:sp>
      <p:sp>
        <p:nvSpPr>
          <p:cNvPr id="41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42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43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1.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项目背景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A1D1E724-8037-8320-35D6-9CA965A4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74" y="2281276"/>
            <a:ext cx="5442041" cy="3327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3120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 prLst="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 prLst="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淘宝网Chenying0907出品 36"/>
          <p:cNvSpPr/>
          <p:nvPr/>
        </p:nvSpPr>
        <p:spPr>
          <a:xfrm>
            <a:off x="852947" y="1712841"/>
            <a:ext cx="10569190" cy="13984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众所周知，每年的应届毕业大学生可是说是求职的主力军。作为一名应届大学毕业生，我们希望能有一个专门为我们而设立的招聘网站，为我们提供对口的春招、秋招、实习、兼职等招聘岗位以及求职信息。纵观市面上的招聘平台，专门面向大学生的求职的招聘平台很少。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50" name="圆角淘宝网Chenying0907出品 39"/>
          <p:cNvSpPr/>
          <p:nvPr/>
        </p:nvSpPr>
        <p:spPr>
          <a:xfrm>
            <a:off x="678429" y="1956210"/>
            <a:ext cx="83084" cy="911719"/>
          </a:xfrm>
          <a:prstGeom prst="roundRect">
            <a:avLst>
              <a:gd name="adj" fmla="val 50000"/>
            </a:avLst>
          </a:prstGeom>
          <a:solidFill>
            <a:srgbClr val="D14E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<a:noAutofit/>
          </a:bodyPr>
          <a:lstStyle/>
          <a:p>
            <a:endParaRPr/>
          </a:p>
        </p:txBody>
      </p:sp>
      <p:sp>
        <p:nvSpPr>
          <p:cNvPr id="54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55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56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2.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需求分析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254F9-BFD5-F5B6-F875-797BFE8A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97" y="4021538"/>
            <a:ext cx="6658904" cy="1886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3299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336226" y="1457208"/>
            <a:ext cx="848652" cy="951236"/>
            <a:chOff x="6506667" y="2431095"/>
            <a:chExt cx="848652" cy="951236"/>
          </a:xfrm>
        </p:grpSpPr>
        <p:sp>
          <p:nvSpPr>
            <p:cNvPr id="11" name="MH_Other_1"/>
            <p:cNvSpPr/>
            <p:nvPr>
              <p:custDataLst>
                <p:tags r:id="rId7"/>
              </p:custDataLst>
            </p:nvPr>
          </p:nvSpPr>
          <p:spPr>
            <a:xfrm>
              <a:off x="6506667" y="2653811"/>
              <a:ext cx="336460" cy="505934"/>
            </a:xfrm>
            <a:custGeom>
              <a:avLst/>
              <a:gdLst>
                <a:gd name="connsiteX0" fmla="*/ 86053 w 347413"/>
                <a:gd name="connsiteY0" fmla="*/ 0 h 522514"/>
                <a:gd name="connsiteX1" fmla="*/ 347413 w 347413"/>
                <a:gd name="connsiteY1" fmla="*/ 261257 h 522514"/>
                <a:gd name="connsiteX2" fmla="*/ 86053 w 347413"/>
                <a:gd name="connsiteY2" fmla="*/ 522514 h 522514"/>
                <a:gd name="connsiteX3" fmla="*/ 33380 w 347413"/>
                <a:gd name="connsiteY3" fmla="*/ 517206 h 522514"/>
                <a:gd name="connsiteX4" fmla="*/ 10300 w 347413"/>
                <a:gd name="connsiteY4" fmla="*/ 510045 h 522514"/>
                <a:gd name="connsiteX5" fmla="*/ 0 w 347413"/>
                <a:gd name="connsiteY5" fmla="*/ 15666 h 522514"/>
                <a:gd name="connsiteX6" fmla="*/ 33380 w 347413"/>
                <a:gd name="connsiteY6" fmla="*/ 5308 h 522514"/>
                <a:gd name="connsiteX7" fmla="*/ 86053 w 347413"/>
                <a:gd name="connsiteY7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13" h="522514">
                  <a:moveTo>
                    <a:pt x="86053" y="0"/>
                  </a:moveTo>
                  <a:cubicBezTo>
                    <a:pt x="230398" y="0"/>
                    <a:pt x="347413" y="116969"/>
                    <a:pt x="347413" y="261257"/>
                  </a:cubicBezTo>
                  <a:cubicBezTo>
                    <a:pt x="347413" y="405545"/>
                    <a:pt x="230398" y="522514"/>
                    <a:pt x="86053" y="522514"/>
                  </a:cubicBezTo>
                  <a:cubicBezTo>
                    <a:pt x="68010" y="522514"/>
                    <a:pt x="50394" y="520686"/>
                    <a:pt x="33380" y="517206"/>
                  </a:cubicBezTo>
                  <a:lnTo>
                    <a:pt x="10300" y="510045"/>
                  </a:lnTo>
                  <a:lnTo>
                    <a:pt x="0" y="15666"/>
                  </a:lnTo>
                  <a:lnTo>
                    <a:pt x="33380" y="5308"/>
                  </a:lnTo>
                  <a:cubicBezTo>
                    <a:pt x="50394" y="1828"/>
                    <a:pt x="68010" y="0"/>
                    <a:pt x="86053" y="0"/>
                  </a:cubicBezTo>
                  <a:close/>
                </a:path>
              </a:pathLst>
            </a:custGeom>
            <a:solidFill>
              <a:srgbClr val="D14E5B"/>
            </a:solidFill>
            <a:ln>
              <a:solidFill>
                <a:srgbClr val="D14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2" name="MH_SubTitle_1"/>
            <p:cNvSpPr/>
            <p:nvPr>
              <p:custDataLst>
                <p:tags r:id="rId8"/>
              </p:custDataLst>
            </p:nvPr>
          </p:nvSpPr>
          <p:spPr>
            <a:xfrm>
              <a:off x="6506667" y="2431095"/>
              <a:ext cx="848652" cy="951236"/>
            </a:xfrm>
            <a:custGeom>
              <a:avLst/>
              <a:gdLst>
                <a:gd name="connsiteX0" fmla="*/ 653143 w 1320800"/>
                <a:gd name="connsiteY0" fmla="*/ 0 h 1480457"/>
                <a:gd name="connsiteX1" fmla="*/ 14515 w 1320800"/>
                <a:gd name="connsiteY1" fmla="*/ 391886 h 1480457"/>
                <a:gd name="connsiteX2" fmla="*/ 0 w 1320800"/>
                <a:gd name="connsiteY2" fmla="*/ 1074057 h 1480457"/>
                <a:gd name="connsiteX3" fmla="*/ 667657 w 1320800"/>
                <a:gd name="connsiteY3" fmla="*/ 1480457 h 1480457"/>
                <a:gd name="connsiteX4" fmla="*/ 1320800 w 1320800"/>
                <a:gd name="connsiteY4" fmla="*/ 1103086 h 1480457"/>
                <a:gd name="connsiteX5" fmla="*/ 1306286 w 1320800"/>
                <a:gd name="connsiteY5" fmla="*/ 406400 h 1480457"/>
                <a:gd name="connsiteX6" fmla="*/ 653143 w 1320800"/>
                <a:gd name="connsiteY6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0800" h="1480457">
                  <a:moveTo>
                    <a:pt x="653143" y="0"/>
                  </a:moveTo>
                  <a:lnTo>
                    <a:pt x="14515" y="391886"/>
                  </a:lnTo>
                  <a:lnTo>
                    <a:pt x="0" y="1074057"/>
                  </a:lnTo>
                  <a:lnTo>
                    <a:pt x="667657" y="1480457"/>
                  </a:lnTo>
                  <a:lnTo>
                    <a:pt x="1320800" y="1103086"/>
                  </a:lnTo>
                  <a:lnTo>
                    <a:pt x="1306286" y="406400"/>
                  </a:lnTo>
                  <a:lnTo>
                    <a:pt x="653143" y="0"/>
                  </a:lnTo>
                  <a:close/>
                </a:path>
              </a:pathLst>
            </a:custGeom>
            <a:noFill/>
            <a:ln w="38100">
              <a:solidFill>
                <a:srgbClr val="D14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9000" tIns="0" rIns="0" bIns="0" anchor="ctr">
              <a:normAutofit/>
            </a:bodyPr>
            <a:lstStyle/>
            <a:p>
              <a:endParaRPr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36225" y="2631160"/>
            <a:ext cx="848652" cy="951236"/>
            <a:chOff x="6506667" y="4384357"/>
            <a:chExt cx="848652" cy="951236"/>
          </a:xfrm>
        </p:grpSpPr>
        <p:sp>
          <p:nvSpPr>
            <p:cNvPr id="15" name="MH_Other_1"/>
            <p:cNvSpPr/>
            <p:nvPr>
              <p:custDataLst>
                <p:tags r:id="rId5"/>
              </p:custDataLst>
            </p:nvPr>
          </p:nvSpPr>
          <p:spPr>
            <a:xfrm>
              <a:off x="6506667" y="4607073"/>
              <a:ext cx="336460" cy="505934"/>
            </a:xfrm>
            <a:custGeom>
              <a:avLst/>
              <a:gdLst>
                <a:gd name="connsiteX0" fmla="*/ 86053 w 347413"/>
                <a:gd name="connsiteY0" fmla="*/ 0 h 522514"/>
                <a:gd name="connsiteX1" fmla="*/ 347413 w 347413"/>
                <a:gd name="connsiteY1" fmla="*/ 261257 h 522514"/>
                <a:gd name="connsiteX2" fmla="*/ 86053 w 347413"/>
                <a:gd name="connsiteY2" fmla="*/ 522514 h 522514"/>
                <a:gd name="connsiteX3" fmla="*/ 33380 w 347413"/>
                <a:gd name="connsiteY3" fmla="*/ 517206 h 522514"/>
                <a:gd name="connsiteX4" fmla="*/ 10300 w 347413"/>
                <a:gd name="connsiteY4" fmla="*/ 510045 h 522514"/>
                <a:gd name="connsiteX5" fmla="*/ 0 w 347413"/>
                <a:gd name="connsiteY5" fmla="*/ 15666 h 522514"/>
                <a:gd name="connsiteX6" fmla="*/ 33380 w 347413"/>
                <a:gd name="connsiteY6" fmla="*/ 5308 h 522514"/>
                <a:gd name="connsiteX7" fmla="*/ 86053 w 347413"/>
                <a:gd name="connsiteY7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13" h="522514">
                  <a:moveTo>
                    <a:pt x="86053" y="0"/>
                  </a:moveTo>
                  <a:cubicBezTo>
                    <a:pt x="230398" y="0"/>
                    <a:pt x="347413" y="116969"/>
                    <a:pt x="347413" y="261257"/>
                  </a:cubicBezTo>
                  <a:cubicBezTo>
                    <a:pt x="347413" y="405545"/>
                    <a:pt x="230398" y="522514"/>
                    <a:pt x="86053" y="522514"/>
                  </a:cubicBezTo>
                  <a:cubicBezTo>
                    <a:pt x="68010" y="522514"/>
                    <a:pt x="50394" y="520686"/>
                    <a:pt x="33380" y="517206"/>
                  </a:cubicBezTo>
                  <a:lnTo>
                    <a:pt x="10300" y="510045"/>
                  </a:lnTo>
                  <a:lnTo>
                    <a:pt x="0" y="15666"/>
                  </a:lnTo>
                  <a:lnTo>
                    <a:pt x="33380" y="5308"/>
                  </a:lnTo>
                  <a:cubicBezTo>
                    <a:pt x="50394" y="1828"/>
                    <a:pt x="68010" y="0"/>
                    <a:pt x="86053" y="0"/>
                  </a:cubicBezTo>
                  <a:close/>
                </a:path>
              </a:pathLst>
            </a:custGeom>
            <a:solidFill>
              <a:srgbClr val="1F4C6B"/>
            </a:solidFill>
            <a:ln>
              <a:solidFill>
                <a:srgbClr val="1F4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6" name="MH_SubTitle_1"/>
            <p:cNvSpPr/>
            <p:nvPr>
              <p:custDataLst>
                <p:tags r:id="rId6"/>
              </p:custDataLst>
            </p:nvPr>
          </p:nvSpPr>
          <p:spPr>
            <a:xfrm>
              <a:off x="6506667" y="4384357"/>
              <a:ext cx="848652" cy="951236"/>
            </a:xfrm>
            <a:custGeom>
              <a:avLst/>
              <a:gdLst>
                <a:gd name="connsiteX0" fmla="*/ 653143 w 1320800"/>
                <a:gd name="connsiteY0" fmla="*/ 0 h 1480457"/>
                <a:gd name="connsiteX1" fmla="*/ 14515 w 1320800"/>
                <a:gd name="connsiteY1" fmla="*/ 391886 h 1480457"/>
                <a:gd name="connsiteX2" fmla="*/ 0 w 1320800"/>
                <a:gd name="connsiteY2" fmla="*/ 1074057 h 1480457"/>
                <a:gd name="connsiteX3" fmla="*/ 667657 w 1320800"/>
                <a:gd name="connsiteY3" fmla="*/ 1480457 h 1480457"/>
                <a:gd name="connsiteX4" fmla="*/ 1320800 w 1320800"/>
                <a:gd name="connsiteY4" fmla="*/ 1103086 h 1480457"/>
                <a:gd name="connsiteX5" fmla="*/ 1306286 w 1320800"/>
                <a:gd name="connsiteY5" fmla="*/ 406400 h 1480457"/>
                <a:gd name="connsiteX6" fmla="*/ 653143 w 1320800"/>
                <a:gd name="connsiteY6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0800" h="1480457">
                  <a:moveTo>
                    <a:pt x="653143" y="0"/>
                  </a:moveTo>
                  <a:lnTo>
                    <a:pt x="14515" y="391886"/>
                  </a:lnTo>
                  <a:lnTo>
                    <a:pt x="0" y="1074057"/>
                  </a:lnTo>
                  <a:lnTo>
                    <a:pt x="667657" y="1480457"/>
                  </a:lnTo>
                  <a:lnTo>
                    <a:pt x="1320800" y="1103086"/>
                  </a:lnTo>
                  <a:lnTo>
                    <a:pt x="1306286" y="406400"/>
                  </a:lnTo>
                  <a:lnTo>
                    <a:pt x="653143" y="0"/>
                  </a:lnTo>
                  <a:close/>
                </a:path>
              </a:pathLst>
            </a:custGeom>
            <a:noFill/>
            <a:ln w="38100">
              <a:solidFill>
                <a:srgbClr val="1F4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9000" tIns="0" rIns="0" bIns="0" anchor="ctr">
              <a:normAutofit/>
            </a:bodyPr>
            <a:lstStyle/>
            <a:p>
              <a:endParaRPr/>
            </a:p>
          </p:txBody>
        </p:sp>
      </p:grpSp>
      <p:sp>
        <p:nvSpPr>
          <p:cNvPr id="18" name="矩形 17"/>
          <p:cNvSpPr/>
          <p:nvPr/>
        </p:nvSpPr>
        <p:spPr>
          <a:xfrm>
            <a:off x="8344502" y="1564732"/>
            <a:ext cx="3548807" cy="733662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由在读高校生设计、开发、运营、推广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44502" y="2747110"/>
            <a:ext cx="3548807" cy="733662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提供对口的春招、秋招、实习、兼职等招聘信息资源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7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28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29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3.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项目简介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40221E-B919-8BFB-1AF9-ACE3799BA456}"/>
              </a:ext>
            </a:extLst>
          </p:cNvPr>
          <p:cNvGrpSpPr/>
          <p:nvPr/>
        </p:nvGrpSpPr>
        <p:grpSpPr>
          <a:xfrm>
            <a:off x="7336225" y="3799190"/>
            <a:ext cx="848652" cy="951236"/>
            <a:chOff x="6506667" y="2431095"/>
            <a:chExt cx="848652" cy="951236"/>
          </a:xfrm>
        </p:grpSpPr>
        <p:sp>
          <p:nvSpPr>
            <p:cNvPr id="7" name="MH_Other_1">
              <a:extLst>
                <a:ext uri="{FF2B5EF4-FFF2-40B4-BE49-F238E27FC236}">
                  <a16:creationId xmlns:a16="http://schemas.microsoft.com/office/drawing/2014/main" id="{470EE6FE-08AF-B16C-3B05-98C60CAB9A0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06667" y="2653811"/>
              <a:ext cx="336460" cy="505934"/>
            </a:xfrm>
            <a:custGeom>
              <a:avLst/>
              <a:gdLst>
                <a:gd name="connsiteX0" fmla="*/ 86053 w 347413"/>
                <a:gd name="connsiteY0" fmla="*/ 0 h 522514"/>
                <a:gd name="connsiteX1" fmla="*/ 347413 w 347413"/>
                <a:gd name="connsiteY1" fmla="*/ 261257 h 522514"/>
                <a:gd name="connsiteX2" fmla="*/ 86053 w 347413"/>
                <a:gd name="connsiteY2" fmla="*/ 522514 h 522514"/>
                <a:gd name="connsiteX3" fmla="*/ 33380 w 347413"/>
                <a:gd name="connsiteY3" fmla="*/ 517206 h 522514"/>
                <a:gd name="connsiteX4" fmla="*/ 10300 w 347413"/>
                <a:gd name="connsiteY4" fmla="*/ 510045 h 522514"/>
                <a:gd name="connsiteX5" fmla="*/ 0 w 347413"/>
                <a:gd name="connsiteY5" fmla="*/ 15666 h 522514"/>
                <a:gd name="connsiteX6" fmla="*/ 33380 w 347413"/>
                <a:gd name="connsiteY6" fmla="*/ 5308 h 522514"/>
                <a:gd name="connsiteX7" fmla="*/ 86053 w 347413"/>
                <a:gd name="connsiteY7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13" h="522514">
                  <a:moveTo>
                    <a:pt x="86053" y="0"/>
                  </a:moveTo>
                  <a:cubicBezTo>
                    <a:pt x="230398" y="0"/>
                    <a:pt x="347413" y="116969"/>
                    <a:pt x="347413" y="261257"/>
                  </a:cubicBezTo>
                  <a:cubicBezTo>
                    <a:pt x="347413" y="405545"/>
                    <a:pt x="230398" y="522514"/>
                    <a:pt x="86053" y="522514"/>
                  </a:cubicBezTo>
                  <a:cubicBezTo>
                    <a:pt x="68010" y="522514"/>
                    <a:pt x="50394" y="520686"/>
                    <a:pt x="33380" y="517206"/>
                  </a:cubicBezTo>
                  <a:lnTo>
                    <a:pt x="10300" y="510045"/>
                  </a:lnTo>
                  <a:lnTo>
                    <a:pt x="0" y="15666"/>
                  </a:lnTo>
                  <a:lnTo>
                    <a:pt x="33380" y="5308"/>
                  </a:lnTo>
                  <a:cubicBezTo>
                    <a:pt x="50394" y="1828"/>
                    <a:pt x="68010" y="0"/>
                    <a:pt x="86053" y="0"/>
                  </a:cubicBezTo>
                  <a:close/>
                </a:path>
              </a:pathLst>
            </a:custGeom>
            <a:solidFill>
              <a:srgbClr val="D14E5B"/>
            </a:solidFill>
            <a:ln>
              <a:solidFill>
                <a:srgbClr val="D14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8" name="MH_SubTitle_1">
              <a:extLst>
                <a:ext uri="{FF2B5EF4-FFF2-40B4-BE49-F238E27FC236}">
                  <a16:creationId xmlns:a16="http://schemas.microsoft.com/office/drawing/2014/main" id="{97B9BC6A-8994-C2FA-B9D6-521EA3A780F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506667" y="2431095"/>
              <a:ext cx="848652" cy="951236"/>
            </a:xfrm>
            <a:custGeom>
              <a:avLst/>
              <a:gdLst>
                <a:gd name="connsiteX0" fmla="*/ 653143 w 1320800"/>
                <a:gd name="connsiteY0" fmla="*/ 0 h 1480457"/>
                <a:gd name="connsiteX1" fmla="*/ 14515 w 1320800"/>
                <a:gd name="connsiteY1" fmla="*/ 391886 h 1480457"/>
                <a:gd name="connsiteX2" fmla="*/ 0 w 1320800"/>
                <a:gd name="connsiteY2" fmla="*/ 1074057 h 1480457"/>
                <a:gd name="connsiteX3" fmla="*/ 667657 w 1320800"/>
                <a:gd name="connsiteY3" fmla="*/ 1480457 h 1480457"/>
                <a:gd name="connsiteX4" fmla="*/ 1320800 w 1320800"/>
                <a:gd name="connsiteY4" fmla="*/ 1103086 h 1480457"/>
                <a:gd name="connsiteX5" fmla="*/ 1306286 w 1320800"/>
                <a:gd name="connsiteY5" fmla="*/ 406400 h 1480457"/>
                <a:gd name="connsiteX6" fmla="*/ 653143 w 1320800"/>
                <a:gd name="connsiteY6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0800" h="1480457">
                  <a:moveTo>
                    <a:pt x="653143" y="0"/>
                  </a:moveTo>
                  <a:lnTo>
                    <a:pt x="14515" y="391886"/>
                  </a:lnTo>
                  <a:lnTo>
                    <a:pt x="0" y="1074057"/>
                  </a:lnTo>
                  <a:lnTo>
                    <a:pt x="667657" y="1480457"/>
                  </a:lnTo>
                  <a:lnTo>
                    <a:pt x="1320800" y="1103086"/>
                  </a:lnTo>
                  <a:lnTo>
                    <a:pt x="1306286" y="406400"/>
                  </a:lnTo>
                  <a:lnTo>
                    <a:pt x="653143" y="0"/>
                  </a:lnTo>
                  <a:close/>
                </a:path>
              </a:pathLst>
            </a:custGeom>
            <a:noFill/>
            <a:ln w="38100">
              <a:solidFill>
                <a:srgbClr val="D14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9000" tIns="0" rIns="0" bIns="0" anchor="ctr">
              <a:normAutofit/>
            </a:bodyPr>
            <a:lstStyle/>
            <a:p>
              <a:endParaRPr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A381FBF-02E9-0029-709D-21B0C39D5D87}"/>
              </a:ext>
            </a:extLst>
          </p:cNvPr>
          <p:cNvGrpSpPr/>
          <p:nvPr/>
        </p:nvGrpSpPr>
        <p:grpSpPr>
          <a:xfrm>
            <a:off x="7336224" y="4973142"/>
            <a:ext cx="848652" cy="951236"/>
            <a:chOff x="6506667" y="4384357"/>
            <a:chExt cx="848652" cy="951236"/>
          </a:xfrm>
        </p:grpSpPr>
        <p:sp>
          <p:nvSpPr>
            <p:cNvPr id="13" name="MH_Other_1">
              <a:extLst>
                <a:ext uri="{FF2B5EF4-FFF2-40B4-BE49-F238E27FC236}">
                  <a16:creationId xmlns:a16="http://schemas.microsoft.com/office/drawing/2014/main" id="{12E2C292-F025-F873-35DF-D4F29C55021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506667" y="4607073"/>
              <a:ext cx="336460" cy="505934"/>
            </a:xfrm>
            <a:custGeom>
              <a:avLst/>
              <a:gdLst>
                <a:gd name="connsiteX0" fmla="*/ 86053 w 347413"/>
                <a:gd name="connsiteY0" fmla="*/ 0 h 522514"/>
                <a:gd name="connsiteX1" fmla="*/ 347413 w 347413"/>
                <a:gd name="connsiteY1" fmla="*/ 261257 h 522514"/>
                <a:gd name="connsiteX2" fmla="*/ 86053 w 347413"/>
                <a:gd name="connsiteY2" fmla="*/ 522514 h 522514"/>
                <a:gd name="connsiteX3" fmla="*/ 33380 w 347413"/>
                <a:gd name="connsiteY3" fmla="*/ 517206 h 522514"/>
                <a:gd name="connsiteX4" fmla="*/ 10300 w 347413"/>
                <a:gd name="connsiteY4" fmla="*/ 510045 h 522514"/>
                <a:gd name="connsiteX5" fmla="*/ 0 w 347413"/>
                <a:gd name="connsiteY5" fmla="*/ 15666 h 522514"/>
                <a:gd name="connsiteX6" fmla="*/ 33380 w 347413"/>
                <a:gd name="connsiteY6" fmla="*/ 5308 h 522514"/>
                <a:gd name="connsiteX7" fmla="*/ 86053 w 347413"/>
                <a:gd name="connsiteY7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13" h="522514">
                  <a:moveTo>
                    <a:pt x="86053" y="0"/>
                  </a:moveTo>
                  <a:cubicBezTo>
                    <a:pt x="230398" y="0"/>
                    <a:pt x="347413" y="116969"/>
                    <a:pt x="347413" y="261257"/>
                  </a:cubicBezTo>
                  <a:cubicBezTo>
                    <a:pt x="347413" y="405545"/>
                    <a:pt x="230398" y="522514"/>
                    <a:pt x="86053" y="522514"/>
                  </a:cubicBezTo>
                  <a:cubicBezTo>
                    <a:pt x="68010" y="522514"/>
                    <a:pt x="50394" y="520686"/>
                    <a:pt x="33380" y="517206"/>
                  </a:cubicBezTo>
                  <a:lnTo>
                    <a:pt x="10300" y="510045"/>
                  </a:lnTo>
                  <a:lnTo>
                    <a:pt x="0" y="15666"/>
                  </a:lnTo>
                  <a:lnTo>
                    <a:pt x="33380" y="5308"/>
                  </a:lnTo>
                  <a:cubicBezTo>
                    <a:pt x="50394" y="1828"/>
                    <a:pt x="68010" y="0"/>
                    <a:pt x="86053" y="0"/>
                  </a:cubicBezTo>
                  <a:close/>
                </a:path>
              </a:pathLst>
            </a:custGeom>
            <a:solidFill>
              <a:srgbClr val="1F4C6B"/>
            </a:solidFill>
            <a:ln>
              <a:solidFill>
                <a:srgbClr val="1F4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思源黑体 CN Normal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7" name="MH_SubTitle_1">
              <a:extLst>
                <a:ext uri="{FF2B5EF4-FFF2-40B4-BE49-F238E27FC236}">
                  <a16:creationId xmlns:a16="http://schemas.microsoft.com/office/drawing/2014/main" id="{8DE6BF88-AF13-52DF-7755-55BD61EA514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06667" y="4384357"/>
              <a:ext cx="848652" cy="951236"/>
            </a:xfrm>
            <a:custGeom>
              <a:avLst/>
              <a:gdLst>
                <a:gd name="connsiteX0" fmla="*/ 653143 w 1320800"/>
                <a:gd name="connsiteY0" fmla="*/ 0 h 1480457"/>
                <a:gd name="connsiteX1" fmla="*/ 14515 w 1320800"/>
                <a:gd name="connsiteY1" fmla="*/ 391886 h 1480457"/>
                <a:gd name="connsiteX2" fmla="*/ 0 w 1320800"/>
                <a:gd name="connsiteY2" fmla="*/ 1074057 h 1480457"/>
                <a:gd name="connsiteX3" fmla="*/ 667657 w 1320800"/>
                <a:gd name="connsiteY3" fmla="*/ 1480457 h 1480457"/>
                <a:gd name="connsiteX4" fmla="*/ 1320800 w 1320800"/>
                <a:gd name="connsiteY4" fmla="*/ 1103086 h 1480457"/>
                <a:gd name="connsiteX5" fmla="*/ 1306286 w 1320800"/>
                <a:gd name="connsiteY5" fmla="*/ 406400 h 1480457"/>
                <a:gd name="connsiteX6" fmla="*/ 653143 w 1320800"/>
                <a:gd name="connsiteY6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0800" h="1480457">
                  <a:moveTo>
                    <a:pt x="653143" y="0"/>
                  </a:moveTo>
                  <a:lnTo>
                    <a:pt x="14515" y="391886"/>
                  </a:lnTo>
                  <a:lnTo>
                    <a:pt x="0" y="1074057"/>
                  </a:lnTo>
                  <a:lnTo>
                    <a:pt x="667657" y="1480457"/>
                  </a:lnTo>
                  <a:lnTo>
                    <a:pt x="1320800" y="1103086"/>
                  </a:lnTo>
                  <a:lnTo>
                    <a:pt x="1306286" y="406400"/>
                  </a:lnTo>
                  <a:lnTo>
                    <a:pt x="653143" y="0"/>
                  </a:lnTo>
                  <a:close/>
                </a:path>
              </a:pathLst>
            </a:custGeom>
            <a:noFill/>
            <a:ln w="38100">
              <a:solidFill>
                <a:srgbClr val="1F4C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9000" tIns="0" rIns="0" bIns="0" anchor="ctr">
              <a:normAutofit/>
            </a:bodyPr>
            <a:lstStyle/>
            <a:p>
              <a:endParaRPr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8311DA3-59EA-5F9C-0EA3-D9AEED9B75AE}"/>
              </a:ext>
            </a:extLst>
          </p:cNvPr>
          <p:cNvSpPr/>
          <p:nvPr/>
        </p:nvSpPr>
        <p:spPr>
          <a:xfrm>
            <a:off x="8344502" y="3886088"/>
            <a:ext cx="3548807" cy="733662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面向以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广东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特别是珠三角地区为主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28D974-B628-F4CC-C43B-B6BE6F820714}"/>
              </a:ext>
            </a:extLst>
          </p:cNvPr>
          <p:cNvSpPr/>
          <p:nvPr/>
        </p:nvSpPr>
        <p:spPr>
          <a:xfrm>
            <a:off x="8344502" y="5081929"/>
            <a:ext cx="3548807" cy="733662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服务对象是应届毕业生和各大招聘单位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5AFB0B3-20EF-AADE-342A-0DBEA4AB2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37" y="1457147"/>
            <a:ext cx="3290657" cy="17653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87CAFA7-FAE2-4017-0FD5-4748EE058A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450" y="3359810"/>
            <a:ext cx="3290657" cy="17653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F814DFC-0DFC-6BC7-F7C6-ACFEFE6E34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2920" y="3342303"/>
            <a:ext cx="3394918" cy="182123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D4242FB-BF5D-1422-3B69-29644EA6DC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9083" y="1432841"/>
            <a:ext cx="3290656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62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04589" y="1660896"/>
            <a:ext cx="2994091" cy="557320"/>
            <a:chOff x="4132262" y="2102111"/>
            <a:chExt cx="4125473" cy="767916"/>
          </a:xfrm>
        </p:grpSpPr>
        <p:sp>
          <p:nvSpPr>
            <p:cNvPr id="13" name="Freeform 18"/>
            <p:cNvSpPr/>
            <p:nvPr/>
          </p:nvSpPr>
          <p:spPr>
            <a:xfrm>
              <a:off x="4132262" y="2102111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4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4" name="TextBox 50"/>
            <p:cNvSpPr txBox="1"/>
            <p:nvPr/>
          </p:nvSpPr>
          <p:spPr>
            <a:xfrm>
              <a:off x="4959613" y="2169536"/>
              <a:ext cx="2374829" cy="636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金饭网设计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04588" y="2469933"/>
            <a:ext cx="2994092" cy="558623"/>
            <a:chOff x="4132261" y="3239091"/>
            <a:chExt cx="4125474" cy="769711"/>
          </a:xfrm>
        </p:grpSpPr>
        <p:sp>
          <p:nvSpPr>
            <p:cNvPr id="16" name="Freeform 20"/>
            <p:cNvSpPr/>
            <p:nvPr/>
          </p:nvSpPr>
          <p:spPr>
            <a:xfrm>
              <a:off x="4132261" y="3239091"/>
              <a:ext cx="4125474" cy="769711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8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7" name="TextBox 52"/>
            <p:cNvSpPr txBox="1"/>
            <p:nvPr/>
          </p:nvSpPr>
          <p:spPr>
            <a:xfrm>
              <a:off x="5313007" y="3385524"/>
              <a:ext cx="1668035" cy="55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模块设计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04589" y="3306564"/>
            <a:ext cx="2994091" cy="557320"/>
            <a:chOff x="4132262" y="4378854"/>
            <a:chExt cx="4125473" cy="767916"/>
          </a:xfrm>
        </p:grpSpPr>
        <p:sp>
          <p:nvSpPr>
            <p:cNvPr id="19" name="Freeform 22"/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5313007" y="4487162"/>
              <a:ext cx="1668035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功能设计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48208" y="1660896"/>
            <a:ext cx="557320" cy="557320"/>
            <a:chOff x="3275881" y="2102111"/>
            <a:chExt cx="767916" cy="767916"/>
          </a:xfrm>
          <a:solidFill>
            <a:srgbClr val="D14E5B"/>
          </a:solidFill>
        </p:grpSpPr>
        <p:sp>
          <p:nvSpPr>
            <p:cNvPr id="25" name="Freeform 17"/>
            <p:cNvSpPr/>
            <p:nvPr/>
          </p:nvSpPr>
          <p:spPr>
            <a:xfrm>
              <a:off x="3275881" y="2102111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4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4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20578" y="2198806"/>
              <a:ext cx="678525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48208" y="2469933"/>
            <a:ext cx="557320" cy="558623"/>
            <a:chOff x="3275881" y="3239091"/>
            <a:chExt cx="767916" cy="769711"/>
          </a:xfrm>
          <a:solidFill>
            <a:srgbClr val="D14E5B"/>
          </a:solidFill>
        </p:grpSpPr>
        <p:sp>
          <p:nvSpPr>
            <p:cNvPr id="30" name="Freeform 19"/>
            <p:cNvSpPr/>
            <p:nvPr/>
          </p:nvSpPr>
          <p:spPr>
            <a:xfrm>
              <a:off x="3275881" y="3239091"/>
              <a:ext cx="767916" cy="769711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8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8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425493" y="3338210"/>
              <a:ext cx="468693" cy="6361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8208" y="3306564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36" name="Freeform 21"/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425493" y="4475459"/>
              <a:ext cx="468693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B168DD0-553D-E08D-A659-D2C5456DD2CB}"/>
              </a:ext>
            </a:extLst>
          </p:cNvPr>
          <p:cNvGrpSpPr/>
          <p:nvPr/>
        </p:nvGrpSpPr>
        <p:grpSpPr>
          <a:xfrm>
            <a:off x="4804588" y="4141892"/>
            <a:ext cx="2994091" cy="557320"/>
            <a:chOff x="4132262" y="4378854"/>
            <a:chExt cx="4125473" cy="767916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28F95274-B803-A6C8-029C-AB681629676C}"/>
                </a:ext>
              </a:extLst>
            </p:cNvPr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4" name="TextBox 54">
              <a:extLst>
                <a:ext uri="{FF2B5EF4-FFF2-40B4-BE49-F238E27FC236}">
                  <a16:creationId xmlns:a16="http://schemas.microsoft.com/office/drawing/2014/main" id="{5D881B73-B586-8BF2-597E-1A10BB80480F}"/>
                </a:ext>
              </a:extLst>
            </p:cNvPr>
            <p:cNvSpPr txBox="1"/>
            <p:nvPr/>
          </p:nvSpPr>
          <p:spPr>
            <a:xfrm>
              <a:off x="5360980" y="4494624"/>
              <a:ext cx="1668035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lvl="0"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流程设计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8D368A-2909-C8B6-560C-6C1BD49756BD}"/>
              </a:ext>
            </a:extLst>
          </p:cNvPr>
          <p:cNvGrpSpPr/>
          <p:nvPr/>
        </p:nvGrpSpPr>
        <p:grpSpPr>
          <a:xfrm>
            <a:off x="3948207" y="4141892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F2E6E43E-5652-F926-9A22-046F9C787B90}"/>
                </a:ext>
              </a:extLst>
            </p:cNvPr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DC6A5FA-A57D-CDDD-7230-360537BAF04B}"/>
                </a:ext>
              </a:extLst>
            </p:cNvPr>
            <p:cNvSpPr txBox="1"/>
            <p:nvPr/>
          </p:nvSpPr>
          <p:spPr>
            <a:xfrm>
              <a:off x="3425493" y="4475459"/>
              <a:ext cx="468693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055948-F19C-DF01-88B5-B446109EE984}"/>
              </a:ext>
            </a:extLst>
          </p:cNvPr>
          <p:cNvGrpSpPr/>
          <p:nvPr/>
        </p:nvGrpSpPr>
        <p:grpSpPr>
          <a:xfrm>
            <a:off x="4804588" y="4977220"/>
            <a:ext cx="2994091" cy="557320"/>
            <a:chOff x="4132262" y="4378854"/>
            <a:chExt cx="4125473" cy="767916"/>
          </a:xfrm>
        </p:grpSpPr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9B11B7C4-7D73-9747-ECCB-8F5F3B2E6F88}"/>
                </a:ext>
              </a:extLst>
            </p:cNvPr>
            <p:cNvSpPr/>
            <p:nvPr/>
          </p:nvSpPr>
          <p:spPr>
            <a:xfrm>
              <a:off x="4132262" y="4378854"/>
              <a:ext cx="4125473" cy="767916"/>
            </a:xfrm>
            <a:custGeom>
              <a:avLst/>
              <a:gdLst>
                <a:gd name="T0" fmla="*/ 38 w 8316"/>
                <a:gd name="T1" fmla="*/ 0 h 891"/>
                <a:gd name="T2" fmla="*/ 8277 w 8316"/>
                <a:gd name="T3" fmla="*/ 0 h 891"/>
                <a:gd name="T4" fmla="*/ 8316 w 8316"/>
                <a:gd name="T5" fmla="*/ 39 h 891"/>
                <a:gd name="T6" fmla="*/ 8316 w 8316"/>
                <a:gd name="T7" fmla="*/ 852 h 891"/>
                <a:gd name="T8" fmla="*/ 8277 w 8316"/>
                <a:gd name="T9" fmla="*/ 891 h 891"/>
                <a:gd name="T10" fmla="*/ 38 w 8316"/>
                <a:gd name="T11" fmla="*/ 891 h 891"/>
                <a:gd name="T12" fmla="*/ 0 w 8316"/>
                <a:gd name="T13" fmla="*/ 852 h 891"/>
                <a:gd name="T14" fmla="*/ 0 w 8316"/>
                <a:gd name="T15" fmla="*/ 39 h 891"/>
                <a:gd name="T16" fmla="*/ 38 w 8316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6" h="891">
                  <a:moveTo>
                    <a:pt x="38" y="0"/>
                  </a:moveTo>
                  <a:lnTo>
                    <a:pt x="8277" y="0"/>
                  </a:lnTo>
                  <a:cubicBezTo>
                    <a:pt x="8299" y="0"/>
                    <a:pt x="8316" y="17"/>
                    <a:pt x="8316" y="39"/>
                  </a:cubicBezTo>
                  <a:lnTo>
                    <a:pt x="8316" y="852"/>
                  </a:lnTo>
                  <a:cubicBezTo>
                    <a:pt x="8316" y="873"/>
                    <a:pt x="8299" y="891"/>
                    <a:pt x="8277" y="891"/>
                  </a:cubicBezTo>
                  <a:lnTo>
                    <a:pt x="38" y="891"/>
                  </a:lnTo>
                  <a:cubicBezTo>
                    <a:pt x="17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10" name="TextBox 54">
              <a:extLst>
                <a:ext uri="{FF2B5EF4-FFF2-40B4-BE49-F238E27FC236}">
                  <a16:creationId xmlns:a16="http://schemas.microsoft.com/office/drawing/2014/main" id="{A1C1E42F-DDC8-1C69-C4F6-78E677EEB45E}"/>
                </a:ext>
              </a:extLst>
            </p:cNvPr>
            <p:cNvSpPr txBox="1"/>
            <p:nvPr/>
          </p:nvSpPr>
          <p:spPr>
            <a:xfrm>
              <a:off x="5136310" y="4517866"/>
              <a:ext cx="2021431" cy="551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000"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/>
                  <a:ea typeface="微软雅黑" panose="020B0503020204020204" pitchFamily="34" charset="-122"/>
                </a:rPr>
                <a:t>数据库设计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BE8555-666E-BDC6-B14D-A80F34378D7F}"/>
              </a:ext>
            </a:extLst>
          </p:cNvPr>
          <p:cNvGrpSpPr/>
          <p:nvPr/>
        </p:nvGrpSpPr>
        <p:grpSpPr>
          <a:xfrm>
            <a:off x="3948207" y="4977220"/>
            <a:ext cx="557320" cy="557320"/>
            <a:chOff x="3275881" y="4378854"/>
            <a:chExt cx="767916" cy="767916"/>
          </a:xfrm>
          <a:solidFill>
            <a:srgbClr val="D14E5B"/>
          </a:solidFill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25DF8F6-8A8E-5B1D-F822-D25E77353026}"/>
                </a:ext>
              </a:extLst>
            </p:cNvPr>
            <p:cNvSpPr/>
            <p:nvPr/>
          </p:nvSpPr>
          <p:spPr>
            <a:xfrm>
              <a:off x="3275881" y="4378854"/>
              <a:ext cx="767916" cy="767916"/>
            </a:xfrm>
            <a:custGeom>
              <a:avLst/>
              <a:gdLst>
                <a:gd name="T0" fmla="*/ 39 w 891"/>
                <a:gd name="T1" fmla="*/ 0 h 891"/>
                <a:gd name="T2" fmla="*/ 852 w 891"/>
                <a:gd name="T3" fmla="*/ 0 h 891"/>
                <a:gd name="T4" fmla="*/ 891 w 891"/>
                <a:gd name="T5" fmla="*/ 39 h 891"/>
                <a:gd name="T6" fmla="*/ 891 w 891"/>
                <a:gd name="T7" fmla="*/ 852 h 891"/>
                <a:gd name="T8" fmla="*/ 852 w 891"/>
                <a:gd name="T9" fmla="*/ 891 h 891"/>
                <a:gd name="T10" fmla="*/ 39 w 891"/>
                <a:gd name="T11" fmla="*/ 891 h 891"/>
                <a:gd name="T12" fmla="*/ 0 w 891"/>
                <a:gd name="T13" fmla="*/ 852 h 891"/>
                <a:gd name="T14" fmla="*/ 0 w 891"/>
                <a:gd name="T15" fmla="*/ 39 h 891"/>
                <a:gd name="T16" fmla="*/ 39 w 891"/>
                <a:gd name="T17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891">
                  <a:moveTo>
                    <a:pt x="39" y="0"/>
                  </a:moveTo>
                  <a:lnTo>
                    <a:pt x="852" y="0"/>
                  </a:lnTo>
                  <a:cubicBezTo>
                    <a:pt x="873" y="0"/>
                    <a:pt x="891" y="17"/>
                    <a:pt x="891" y="39"/>
                  </a:cubicBezTo>
                  <a:lnTo>
                    <a:pt x="891" y="852"/>
                  </a:lnTo>
                  <a:cubicBezTo>
                    <a:pt x="891" y="873"/>
                    <a:pt x="873" y="891"/>
                    <a:pt x="852" y="891"/>
                  </a:cubicBezTo>
                  <a:lnTo>
                    <a:pt x="39" y="891"/>
                  </a:lnTo>
                  <a:cubicBezTo>
                    <a:pt x="18" y="891"/>
                    <a:pt x="0" y="873"/>
                    <a:pt x="0" y="852"/>
                  </a:cubicBezTo>
                  <a:lnTo>
                    <a:pt x="0" y="39"/>
                  </a:lnTo>
                  <a:cubicBezTo>
                    <a:pt x="0" y="17"/>
                    <a:pt x="18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CF2116-8878-11F2-5E50-32E60B8C430D}"/>
                </a:ext>
              </a:extLst>
            </p:cNvPr>
            <p:cNvSpPr txBox="1"/>
            <p:nvPr/>
          </p:nvSpPr>
          <p:spPr>
            <a:xfrm>
              <a:off x="3425492" y="4475459"/>
              <a:ext cx="468694" cy="6361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等宽 N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思源等宽 N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61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 prLst="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30233" y="1498261"/>
            <a:ext cx="10331533" cy="1301500"/>
          </a:xfrm>
          <a:prstGeom prst="rect">
            <a:avLst/>
          </a:prstGeom>
          <a:solidFill>
            <a:srgbClr val="F2F2F2">
              <a:alpha val="8000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9" name="TextBox 7"/>
          <p:cNvSpPr txBox="1"/>
          <p:nvPr/>
        </p:nvSpPr>
        <p:spPr>
          <a:xfrm>
            <a:off x="1308848" y="1876030"/>
            <a:ext cx="9751038" cy="9237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金饭网招聘网站根据业务发展，总体将业务分为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6</a:t>
            </a:r>
            <a:r>
              <a:rPr lang="zh-CN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  <a:cs typeface="+mn-ea"/>
              </a:rPr>
              <a:t>个模块，分别是用户模块、职位模块、公司模块、简历模块、分类模块和广告模块。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圆角矩形 32"/>
          <p:cNvSpPr/>
          <p:nvPr/>
        </p:nvSpPr>
        <p:spPr>
          <a:xfrm>
            <a:off x="2062503" y="1107398"/>
            <a:ext cx="8066993" cy="650206"/>
          </a:xfrm>
          <a:prstGeom prst="roundRect">
            <a:avLst/>
          </a:prstGeom>
          <a:solidFill>
            <a:srgbClr val="D1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思源黑体 CN Normal"/>
                <a:ea typeface="微软雅黑" panose="020B0503020204020204" pitchFamily="34" charset="-122"/>
              </a:rPr>
              <a:t>模块设计</a:t>
            </a:r>
            <a:endParaRPr lang="en-US" altLang="zh-CN" sz="2400" dirty="0">
              <a:latin typeface="思源黑体 CN Normal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233379" y="309616"/>
            <a:ext cx="38393" cy="623877"/>
          </a:xfrm>
          <a:prstGeom prst="rect">
            <a:avLst/>
          </a:prstGeom>
          <a:solidFill>
            <a:srgbClr val="8888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2" name="矩形 3"/>
          <p:cNvSpPr/>
          <p:nvPr/>
        </p:nvSpPr>
        <p:spPr>
          <a:xfrm>
            <a:off x="1" y="309616"/>
            <a:ext cx="191988" cy="623877"/>
          </a:xfrm>
          <a:prstGeom prst="rect">
            <a:avLst/>
          </a:prstGeom>
          <a:solidFill>
            <a:srgbClr val="D14E5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/>
          </a:p>
        </p:txBody>
      </p:sp>
      <p:sp>
        <p:nvSpPr>
          <p:cNvPr id="13" name="文本框 4"/>
          <p:cNvSpPr txBox="1"/>
          <p:nvPr/>
        </p:nvSpPr>
        <p:spPr>
          <a:xfrm>
            <a:off x="337138" y="341066"/>
            <a:ext cx="11442622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lnSpc>
                <a:spcPct val="150000"/>
              </a:lnSpc>
              <a:defRPr sz="1400" kern="12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l">
              <a:lnSpc>
                <a:spcPct val="100000"/>
              </a:lnSpc>
              <a:defRPr/>
            </a:pPr>
            <a:r>
              <a:rPr lang="en-US" altLang="zh-CN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1.</a:t>
            </a:r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/>
                <a:ea typeface="+mn-ea"/>
                <a:cs typeface="+mn-ea"/>
                <a:sym typeface="+mn-lt"/>
              </a:rPr>
              <a:t>模块设计</a:t>
            </a:r>
            <a:endParaRPr lang="en-US" altLang="zh-CN" sz="23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/>
              <a:ea typeface="+mn-ea"/>
              <a:cs typeface="+mn-ea"/>
              <a:sym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665EB3-8C3E-E8D1-2A8E-5C27633D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33" y="3428999"/>
            <a:ext cx="10331533" cy="193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924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 prLst="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/>
      <p:bldP spid="10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Oth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Oth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Sub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Oth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Sub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Oth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9114257"/>
  <p:tag name="MH_LIBRARY" val="GRAPHIC"/>
  <p:tag name="MH_ORDER" val="1"/>
  <p:tag name="MH_TYPE" val="SubTitl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Uigh" typeface="Microsoft Uighur"/>
        <a:font script="Beng" typeface="Vrinda"/>
        <a:font script="Thai" typeface="Angsana New"/>
        <a:font script="Syre" typeface="Estrangelo Edessa"/>
        <a:font script="Syrj" typeface="Estrangelo Edessa"/>
        <a:font script="Mlym" typeface="Kartika"/>
        <a:font script="Nkoo" typeface="Ebrim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Times New Roman"/>
        <a:font script="Tale" typeface="Microsoft Tai Le"/>
        <a:font script="Arab" typeface="Times New Roman"/>
        <a:font script="Hebr" typeface="Times New Roman"/>
        <a:font script="Bopo" typeface="Microsoft JhengHei"/>
        <a:font script="Telu" typeface="Gautami"/>
        <a:font script="Ethi" typeface="Nyala"/>
        <a:font script="Lisu" typeface="Segoe UI"/>
        <a:font script="Jpan" typeface="游ゴシック Light"/>
        <a:font script="Sora" typeface="Nirmala UI"/>
        <a:font script="Talu" typeface="Microsoft New Tai Lue"/>
        <a:font script="Armn" typeface="Arial"/>
        <a:font script="Sinh" typeface="Iskoola Pota"/>
        <a:font script="Taml" typeface="Latha"/>
        <a:font script="Tfng" typeface="Ebrima"/>
        <a:font script="Syrn" typeface="Estrangelo Edessa"/>
        <a:font script="Deva" typeface="Mangal"/>
        <a:font script="Knda" typeface="Tunga"/>
        <a:font script="Tibt" typeface="Microsoft Himalaya"/>
        <a:font script="Khmr" typeface="MoolBoran"/>
        <a:font script="Mymr" typeface="Myanmar Text"/>
        <a:font script="Olck" typeface="Nirmala UI"/>
        <a:font script="Bugi" typeface="Leelawadee UI"/>
        <a:font script="Java" typeface="Javanese Text"/>
        <a:font script="Hant" typeface="新細明體"/>
        <a:font script="Laoo" typeface="DokChampa"/>
        <a:font script="Mong" typeface="Mongolian Baiti"/>
        <a:font script="Hans" typeface="等线 Light"/>
        <a:font script="Phag" typeface="Phagspa"/>
        <a:font script="Guru" typeface="Raavi"/>
        <a:font script="Osma" typeface="Ebrima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等线" panose="020F0502020204030204"/>
        <a:ea typeface=""/>
        <a:cs typeface=""/>
        <a:font script="Uigh" typeface="Microsoft Uighur"/>
        <a:font script="Beng" typeface="Vrinda"/>
        <a:font script="Thai" typeface="Cordia New"/>
        <a:font script="Syre" typeface="Estrangelo Edessa"/>
        <a:font script="Syrj" typeface="Estrangelo Edessa"/>
        <a:font script="Mlym" typeface="Kartika"/>
        <a:font script="Nkoo" typeface="Ebrim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Arial"/>
        <a:font script="Tale" typeface="Microsoft Tai Le"/>
        <a:font script="Arab" typeface="Arial"/>
        <a:font script="Hebr" typeface="Arial"/>
        <a:font script="Bopo" typeface="Microsoft JhengHei"/>
        <a:font script="Telu" typeface="Gautami"/>
        <a:font script="Ethi" typeface="Nyala"/>
        <a:font script="Lisu" typeface="Segoe UI"/>
        <a:font script="Jpan" typeface="游ゴシック"/>
        <a:font script="Sora" typeface="Nirmala UI"/>
        <a:font script="Talu" typeface="Microsoft New Tai Lue"/>
        <a:font script="Armn" typeface="Arial"/>
        <a:font script="Sinh" typeface="Iskoola Pota"/>
        <a:font script="Taml" typeface="Latha"/>
        <a:font script="Tfng" typeface="Ebrima"/>
        <a:font script="Syrn" typeface="Estrangelo Edessa"/>
        <a:font script="Deva" typeface="Mangal"/>
        <a:font script="Knda" typeface="Tunga"/>
        <a:font script="Tibt" typeface="Microsoft Himalaya"/>
        <a:font script="Khmr" typeface="DaunPenh"/>
        <a:font script="Mymr" typeface="Myanmar Text"/>
        <a:font script="Olck" typeface="Nirmala UI"/>
        <a:font script="Bugi" typeface="Leelawadee UI"/>
        <a:font script="Java" typeface="Javanese Text"/>
        <a:font script="Hant" typeface="新細明體"/>
        <a:font script="Laoo" typeface="DokChampa"/>
        <a:font script="Mong" typeface="Mongolian Baiti"/>
        <a:font script="Hans" typeface="等线"/>
        <a:font script="Phag" typeface="Phagspa"/>
        <a:font script="Guru" typeface="Raavi"/>
        <a:font script="Osma" typeface="Ebrima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707</Words>
  <Application>Microsoft Office PowerPoint</Application>
  <PresentationFormat>宽屏</PresentationFormat>
  <Paragraphs>101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思源等宽 N</vt:lpstr>
      <vt:lpstr>思源黑体 CN Normal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JP</dc:creator>
  <cp:lastModifiedBy>kc x</cp:lastModifiedBy>
  <cp:revision>36</cp:revision>
  <dcterms:created xsi:type="dcterms:W3CDTF">2020-12-30T08:37:22Z</dcterms:created>
  <dcterms:modified xsi:type="dcterms:W3CDTF">2024-08-07T03:45:31Z</dcterms:modified>
</cp:coreProperties>
</file>